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397" r:id="rId5"/>
    <p:sldId id="259" r:id="rId6"/>
    <p:sldId id="386" r:id="rId7"/>
    <p:sldId id="387" r:id="rId8"/>
    <p:sldId id="267" r:id="rId9"/>
    <p:sldId id="268" r:id="rId10"/>
    <p:sldId id="289" r:id="rId11"/>
    <p:sldId id="293" r:id="rId12"/>
    <p:sldId id="394" r:id="rId13"/>
    <p:sldId id="385" r:id="rId14"/>
    <p:sldId id="389" r:id="rId15"/>
    <p:sldId id="390" r:id="rId16"/>
    <p:sldId id="391" r:id="rId17"/>
    <p:sldId id="392" r:id="rId18"/>
    <p:sldId id="291" r:id="rId19"/>
    <p:sldId id="432" r:id="rId20"/>
    <p:sldId id="433" r:id="rId21"/>
    <p:sldId id="435" r:id="rId22"/>
    <p:sldId id="434" r:id="rId23"/>
    <p:sldId id="436" r:id="rId24"/>
    <p:sldId id="395" r:id="rId25"/>
    <p:sldId id="398" r:id="rId26"/>
    <p:sldId id="399" r:id="rId27"/>
    <p:sldId id="403" r:id="rId28"/>
    <p:sldId id="401" r:id="rId29"/>
    <p:sldId id="402" r:id="rId30"/>
    <p:sldId id="404" r:id="rId31"/>
    <p:sldId id="405" r:id="rId32"/>
    <p:sldId id="408" r:id="rId33"/>
    <p:sldId id="406" r:id="rId34"/>
    <p:sldId id="407" r:id="rId35"/>
    <p:sldId id="409" r:id="rId36"/>
    <p:sldId id="411" r:id="rId37"/>
    <p:sldId id="412" r:id="rId38"/>
    <p:sldId id="396" r:id="rId39"/>
    <p:sldId id="417" r:id="rId40"/>
    <p:sldId id="431" r:id="rId41"/>
    <p:sldId id="418" r:id="rId42"/>
    <p:sldId id="416" r:id="rId43"/>
    <p:sldId id="419" r:id="rId44"/>
    <p:sldId id="422" r:id="rId45"/>
    <p:sldId id="420" r:id="rId46"/>
    <p:sldId id="424" r:id="rId47"/>
    <p:sldId id="425" r:id="rId48"/>
    <p:sldId id="426" r:id="rId49"/>
    <p:sldId id="423" r:id="rId50"/>
    <p:sldId id="421" r:id="rId51"/>
    <p:sldId id="427" r:id="rId52"/>
    <p:sldId id="429" r:id="rId53"/>
    <p:sldId id="428" r:id="rId54"/>
    <p:sldId id="430" r:id="rId55"/>
    <p:sldId id="437" r:id="rId56"/>
    <p:sldId id="388" r:id="rId5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2" autoAdjust="0"/>
    <p:restoredTop sz="94660"/>
  </p:normalViewPr>
  <p:slideViewPr>
    <p:cSldViewPr snapToGrid="0">
      <p:cViewPr varScale="1">
        <p:scale>
          <a:sx n="68" d="100"/>
          <a:sy n="68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06AC6-0449-4BD6-A51A-90ED697B54EE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1D5FC-F1CC-4723-B3E5-C32528FD99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30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vemos o</a:t>
            </a:r>
            <a:r>
              <a:rPr lang="pt-BR" baseline="0" dirty="0"/>
              <a:t> campo de saturações e a </a:t>
            </a:r>
            <a:r>
              <a:rPr lang="pt-BR" dirty="0"/>
              <a:t>adaptação da malha ao longo da</a:t>
            </a:r>
            <a:r>
              <a:rPr lang="pt-BR" baseline="0" dirty="0"/>
              <a:t> simulação, </a:t>
            </a:r>
          </a:p>
          <a:p>
            <a:r>
              <a:rPr lang="pt-BR" baseline="0" dirty="0"/>
              <a:t>Destacamos os volumes mantidos na escala fina e vemos que estes acompanham a frente de saturação</a:t>
            </a:r>
          </a:p>
          <a:p>
            <a:r>
              <a:rPr lang="pt-BR" baseline="0" dirty="0"/>
              <a:t>Além disso, vemos que a solução na escala NU-ADM apresenta uma boa aproximação em relação à solução direta na escala fina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58BD5-94FE-4E1B-84B6-8C93192CD0A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475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7F70F-50F5-953E-B4FF-135B9785A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893129-D95E-5899-93F0-D0746A3AB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708F80-9186-C155-B7B4-5AA557C0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19F97D-2349-8C26-B65C-63672B0FD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DDE4A3-C199-09DB-D7EE-FAA2D688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519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27CA1-9904-3766-0D79-33897094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F9AB13F-48CA-E8D4-C010-13139D1AE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DCCF58-D3A3-F0A4-2FBB-72895052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F10F46-476F-846C-1F3B-A74F9610D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D4294F-6092-345F-68A8-CCEA9CF8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126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57FEEE2-622A-88E4-B23E-940D52510C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C0D149-AC8C-054E-4F5E-89730CA05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E4ED18-95E8-1B6A-C5DF-ADA9F1DF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61831A-2E6A-9675-D333-F451CE2C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06FE25-E4C2-7A38-EC16-67A20750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78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817D9-D7DA-6D4A-EC4C-58D07F11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3CA82B-E1F1-8CB4-9F73-EA84D4F3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A21D7A-802A-DAE4-A1E9-CE6BABC9E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E4F1D6-7815-7CB8-D3F1-23CFC321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272AA1-C048-B2A8-9E4F-8AC82BE4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139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92653-103D-BAE3-15C0-18A39359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42AE89-64CA-CC62-3517-6E0104D88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A75A27-EC06-449E-C80F-83F6A2ED3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034803-F6D0-375D-A3DA-9BD0340F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883C50-FE0F-5ABE-257D-4DAB0EAD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036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9BAB19-6F90-B737-4F4E-8F6BB60BE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382982-DF16-329A-9EFB-DC3E31EDDC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E565DB-A463-B766-3220-B46D759A5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7BA398-1E8F-57D7-7F1C-26A53E427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615860-9E40-DD7F-7D6A-4D852D918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A66D70C-CBEE-7BE5-EC5F-F26207B4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385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A2211-C21D-9BD4-3037-AE1BB2E19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8597C7-ECB0-549F-B9EB-E2BAE4CAD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0AC2ABD-74E7-DD36-5684-65722BD6B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E28F981-49CC-ED51-0214-E256BAC93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61CE1F2-4BAA-B7A7-6C75-04BCC01702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A3F07E0-55E0-C239-517C-FD8D4B5A0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A70DFE9-0866-300F-D2AD-2D65F4750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F5E4EDF-4536-06DD-B7E0-E5ADC4BF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079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ED103-31E5-EE0F-206A-B617BCB1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197ACA-0ECB-8B3E-338E-B7E746C5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1D9FF2A-FFAC-D3ED-4DB1-E9BA85145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829B794-7E34-34FE-DDD5-EC4F3B2D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242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64609D4-D5A5-EE29-6591-9BA441EC9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87E1618-83A7-CFE6-4B8B-F7EF2798A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42315B-B330-69A2-74C8-A8670D26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0687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A27B0-955B-93D2-2138-50D3E415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653955-43D9-FD52-9342-4CD776867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A9C6F94-224E-C2F1-5C8C-8B0E07410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DB0D65A-AFDC-87C4-C014-10DFD759F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CEF9E9-59D8-1900-F3A4-0D8B621B0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885481-B03F-2C46-0A90-C4A4AE7E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434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DAE88-2642-258C-E240-E27D250C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DE7032-DDDB-19D2-6034-5455569019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D9376B-CD0C-4467-212A-5ED82C0F3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3AFE1A-6378-7493-AC95-2A7686FFB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F55CB2-2FE9-21BB-A8EF-5BF16F13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94760D-D891-4542-4D87-1B29509D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21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45E915-6058-39B5-886B-8B7579E5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12E50A-9A62-38FB-1F71-290D4591A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8B76CE-346E-64BC-5CC7-BB09469FD9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E749C1-BD0B-56B7-5A48-174282730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127CD7-D78F-3FBC-BCA3-3826AE810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265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501F5-27E1-3F64-FB84-0536DD830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6513"/>
            <a:ext cx="9144000" cy="2387600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Apresentação EDS II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09DCD2-4BA8-B612-8324-3034F2BB4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5091"/>
            <a:ext cx="9144000" cy="1655762"/>
          </a:xfrm>
        </p:spPr>
        <p:txBody>
          <a:bodyPr/>
          <a:lstStyle/>
          <a:p>
            <a:endParaRPr lang="pt-BR" dirty="0"/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João Paulo Rodrigues de Andrade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2B678B-AFFD-33D4-3D37-24DCA8796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201" y="174838"/>
            <a:ext cx="971687" cy="109681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3ADA464-3939-F021-878F-2042F6539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60" y="95323"/>
            <a:ext cx="1322659" cy="13226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85829E2-FE22-2FB2-AF5A-EB456EBBD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6" y="4916330"/>
            <a:ext cx="1096814" cy="163861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6B56E44-3309-F8E2-13B5-FE3346E7CB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55" y="5135562"/>
            <a:ext cx="1295400" cy="12001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4882DC3-DB59-6C06-968C-47DC1150F5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13" y="5003714"/>
            <a:ext cx="1957367" cy="147099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CE01089-6645-F2AB-1F41-8067BCD7A2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537" y="5094080"/>
            <a:ext cx="1313277" cy="131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17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Multiescala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/ADM/NU-ADM</a:t>
            </a:r>
            <a:endParaRPr lang="en-US" dirty="0"/>
          </a:p>
        </p:txBody>
      </p:sp>
      <p:pic>
        <p:nvPicPr>
          <p:cNvPr id="14" name="Imagem 22">
            <a:extLst>
              <a:ext uri="{FF2B5EF4-FFF2-40B4-BE49-F238E27FC236}">
                <a16:creationId xmlns:a16="http://schemas.microsoft.com/office/drawing/2014/main" id="{B0958182-BEF3-2301-E31F-795A59960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888" y="2144593"/>
            <a:ext cx="1445986" cy="358432"/>
          </a:xfrm>
          <a:prstGeom prst="rect">
            <a:avLst/>
          </a:prstGeom>
        </p:spPr>
      </p:pic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13E8B07D-E4C8-463E-8271-64714547B4C2}"/>
              </a:ext>
            </a:extLst>
          </p:cNvPr>
          <p:cNvSpPr txBox="1">
            <a:spLocks/>
          </p:cNvSpPr>
          <p:nvPr/>
        </p:nvSpPr>
        <p:spPr>
          <a:xfrm>
            <a:off x="2437058" y="1579176"/>
            <a:ext cx="4937185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Sistema de equações da malha fina</a:t>
            </a:r>
          </a:p>
        </p:txBody>
      </p:sp>
    </p:spTree>
    <p:extLst>
      <p:ext uri="{BB962C8B-B14F-4D97-AF65-F5344CB8AC3E}">
        <p14:creationId xmlns:p14="http://schemas.microsoft.com/office/powerpoint/2010/main" val="3024136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Multiescala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/ADM/NU-ADM</a:t>
            </a:r>
            <a:endParaRPr lang="en-US" dirty="0"/>
          </a:p>
        </p:txBody>
      </p:sp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D16742DF-69E6-49CD-87D6-DEE3B56CB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2824"/>
            <a:ext cx="4937185" cy="483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Solução </a:t>
            </a:r>
            <a:r>
              <a:rPr lang="pt-BR" dirty="0" err="1">
                <a:latin typeface="Times New Roman"/>
                <a:cs typeface="Calibri" panose="020F0502020204030204"/>
              </a:rPr>
              <a:t>Multiescala</a:t>
            </a:r>
            <a:endParaRPr lang="pt-BR" dirty="0">
              <a:latin typeface="Times New Roman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C5AFD-279F-4A9C-8552-1D573D0552EC}"/>
              </a:ext>
            </a:extLst>
          </p:cNvPr>
          <p:cNvSpPr txBox="1"/>
          <p:nvPr/>
        </p:nvSpPr>
        <p:spPr>
          <a:xfrm>
            <a:off x="6034666" y="3111359"/>
            <a:ext cx="3586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Pressure of coarse mesh volumes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3AE4F4-75D6-4201-B1D1-7AFA4FB72E5B}"/>
              </a:ext>
            </a:extLst>
          </p:cNvPr>
          <p:cNvSpPr txBox="1"/>
          <p:nvPr/>
        </p:nvSpPr>
        <p:spPr>
          <a:xfrm>
            <a:off x="6034666" y="3574899"/>
            <a:ext cx="247181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Multiscale pressure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CE03B426-5169-A3E8-71DF-D652664FAC08}"/>
              </a:ext>
            </a:extLst>
          </p:cNvPr>
          <p:cNvGrpSpPr/>
          <p:nvPr/>
        </p:nvGrpSpPr>
        <p:grpSpPr>
          <a:xfrm>
            <a:off x="1084257" y="3296025"/>
            <a:ext cx="2732369" cy="2505049"/>
            <a:chOff x="1411287" y="3590868"/>
            <a:chExt cx="1876425" cy="1722890"/>
          </a:xfrm>
        </p:grpSpPr>
        <p:pic>
          <p:nvPicPr>
            <p:cNvPr id="3" name="Imagem 5">
              <a:extLst>
                <a:ext uri="{FF2B5EF4-FFF2-40B4-BE49-F238E27FC236}">
                  <a16:creationId xmlns:a16="http://schemas.microsoft.com/office/drawing/2014/main" id="{EF8FDBBF-10A0-43D6-95D3-26DB1DBEA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179" y="3590868"/>
              <a:ext cx="1714500" cy="304800"/>
            </a:xfrm>
            <a:prstGeom prst="rect">
              <a:avLst/>
            </a:prstGeom>
          </p:spPr>
        </p:pic>
        <p:pic>
          <p:nvPicPr>
            <p:cNvPr id="8" name="Imagem 8" descr="Desenho com traços pretos em fundo branco&#10;&#10;Descrição gerada com alta confiança">
              <a:extLst>
                <a:ext uri="{FF2B5EF4-FFF2-40B4-BE49-F238E27FC236}">
                  <a16:creationId xmlns:a16="http://schemas.microsoft.com/office/drawing/2014/main" id="{ABE7B3B7-2B3A-4C5E-8EA8-C18680697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3830" y="4017381"/>
              <a:ext cx="1482272" cy="322633"/>
            </a:xfrm>
            <a:prstGeom prst="rect">
              <a:avLst/>
            </a:prstGeom>
          </p:spPr>
        </p:pic>
        <p:pic>
          <p:nvPicPr>
            <p:cNvPr id="12" name="Imagem 14">
              <a:extLst>
                <a:ext uri="{FF2B5EF4-FFF2-40B4-BE49-F238E27FC236}">
                  <a16:creationId xmlns:a16="http://schemas.microsoft.com/office/drawing/2014/main" id="{A9002AF1-901D-4521-AF7C-84A793CE6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1287" y="4525224"/>
              <a:ext cx="1876425" cy="304800"/>
            </a:xfrm>
            <a:prstGeom prst="rect">
              <a:avLst/>
            </a:prstGeom>
          </p:spPr>
        </p:pic>
        <p:pic>
          <p:nvPicPr>
            <p:cNvPr id="17" name="Imagem 18">
              <a:extLst>
                <a:ext uri="{FF2B5EF4-FFF2-40B4-BE49-F238E27FC236}">
                  <a16:creationId xmlns:a16="http://schemas.microsoft.com/office/drawing/2014/main" id="{E9E6CB6E-21E7-4CC9-AAB4-26F6B7118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5604" y="5075633"/>
              <a:ext cx="1009650" cy="238125"/>
            </a:xfrm>
            <a:prstGeom prst="rect">
              <a:avLst/>
            </a:prstGeom>
          </p:spPr>
        </p:pic>
      </p:grpSp>
      <p:pic>
        <p:nvPicPr>
          <p:cNvPr id="21" name="Imagem 22">
            <a:extLst>
              <a:ext uri="{FF2B5EF4-FFF2-40B4-BE49-F238E27FC236}">
                <a16:creationId xmlns:a16="http://schemas.microsoft.com/office/drawing/2014/main" id="{16640695-6E47-4586-8145-47D9ACE6A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6774" y="3181786"/>
            <a:ext cx="228600" cy="238125"/>
          </a:xfrm>
          <a:prstGeom prst="rect">
            <a:avLst/>
          </a:prstGeom>
        </p:spPr>
      </p:pic>
      <p:pic>
        <p:nvPicPr>
          <p:cNvPr id="24" name="Imagem 24">
            <a:extLst>
              <a:ext uri="{FF2B5EF4-FFF2-40B4-BE49-F238E27FC236}">
                <a16:creationId xmlns:a16="http://schemas.microsoft.com/office/drawing/2014/main" id="{94F43634-B60F-47CE-8202-CC4B81AADA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361" y="3680715"/>
            <a:ext cx="352425" cy="238125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1DFC857D-4916-7F2C-52A6-FBF89781D625}"/>
              </a:ext>
            </a:extLst>
          </p:cNvPr>
          <p:cNvGrpSpPr/>
          <p:nvPr/>
        </p:nvGrpSpPr>
        <p:grpSpPr>
          <a:xfrm>
            <a:off x="6388436" y="4421572"/>
            <a:ext cx="1971614" cy="1206387"/>
            <a:chOff x="6302422" y="4611318"/>
            <a:chExt cx="1362075" cy="858158"/>
          </a:xfrm>
        </p:grpSpPr>
        <p:pic>
          <p:nvPicPr>
            <p:cNvPr id="26" name="Imagem 26">
              <a:extLst>
                <a:ext uri="{FF2B5EF4-FFF2-40B4-BE49-F238E27FC236}">
                  <a16:creationId xmlns:a16="http://schemas.microsoft.com/office/drawing/2014/main" id="{8BCFBA2D-D232-41DB-90E5-609A1A634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02422" y="4611318"/>
              <a:ext cx="1362075" cy="304800"/>
            </a:xfrm>
            <a:prstGeom prst="rect">
              <a:avLst/>
            </a:prstGeom>
          </p:spPr>
        </p:pic>
        <p:pic>
          <p:nvPicPr>
            <p:cNvPr id="28" name="Imagem 28">
              <a:extLst>
                <a:ext uri="{FF2B5EF4-FFF2-40B4-BE49-F238E27FC236}">
                  <a16:creationId xmlns:a16="http://schemas.microsoft.com/office/drawing/2014/main" id="{355DFCA6-6DCB-43F7-A27D-BB112AF83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4348" y="5164676"/>
              <a:ext cx="1038225" cy="304800"/>
            </a:xfrm>
            <a:prstGeom prst="rect">
              <a:avLst/>
            </a:prstGeom>
          </p:spPr>
        </p:pic>
      </p:grpSp>
      <p:sp>
        <p:nvSpPr>
          <p:cNvPr id="22" name="Espaço Reservado para Conteúdo 4">
            <a:extLst>
              <a:ext uri="{FF2B5EF4-FFF2-40B4-BE49-F238E27FC236}">
                <a16:creationId xmlns:a16="http://schemas.microsoft.com/office/drawing/2014/main" id="{B27CC09C-7D47-FEC8-6344-9E9448D6165C}"/>
              </a:ext>
            </a:extLst>
          </p:cNvPr>
          <p:cNvSpPr txBox="1">
            <a:spLocks/>
          </p:cNvSpPr>
          <p:nvPr/>
        </p:nvSpPr>
        <p:spPr>
          <a:xfrm>
            <a:off x="1148843" y="5801074"/>
            <a:ext cx="2570729" cy="9838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latin typeface="Times New Roman"/>
                <a:cs typeface="Calibri" panose="020F0502020204030204"/>
              </a:rPr>
              <a:t>Solução na escala grossa: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latin typeface="Times New Roman"/>
                <a:cs typeface="Calibri" panose="020F0502020204030204"/>
              </a:rPr>
              <a:t>número menor de graus de liberdade</a:t>
            </a:r>
          </a:p>
        </p:txBody>
      </p:sp>
      <p:pic>
        <p:nvPicPr>
          <p:cNvPr id="5" name="Imagem 22">
            <a:extLst>
              <a:ext uri="{FF2B5EF4-FFF2-40B4-BE49-F238E27FC236}">
                <a16:creationId xmlns:a16="http://schemas.microsoft.com/office/drawing/2014/main" id="{29EF3C1E-8F14-BA7A-C300-F5CD3C5A0F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6888" y="2144593"/>
            <a:ext cx="1445986" cy="358432"/>
          </a:xfrm>
          <a:prstGeom prst="rect">
            <a:avLst/>
          </a:prstGeom>
        </p:spPr>
      </p:pic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CEB112F9-ACEF-46D8-8AAE-4FA6BCD40F0E}"/>
              </a:ext>
            </a:extLst>
          </p:cNvPr>
          <p:cNvSpPr txBox="1">
            <a:spLocks/>
          </p:cNvSpPr>
          <p:nvPr/>
        </p:nvSpPr>
        <p:spPr>
          <a:xfrm>
            <a:off x="2437058" y="1579176"/>
            <a:ext cx="4937185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Sistema de equações da malha fina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30719E-A7D1-E274-FEB0-6464401635BA}"/>
              </a:ext>
            </a:extLst>
          </p:cNvPr>
          <p:cNvSpPr txBox="1">
            <a:spLocks/>
          </p:cNvSpPr>
          <p:nvPr/>
        </p:nvSpPr>
        <p:spPr>
          <a:xfrm>
            <a:off x="9173408" y="4380614"/>
            <a:ext cx="1969131" cy="7430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Operador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Prolongamento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95B0BC1-A000-45BE-56DC-5C3CD84C8547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8360050" y="4635814"/>
            <a:ext cx="810875" cy="116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D6D537-5275-2BFE-6CF1-04133D242D39}"/>
              </a:ext>
            </a:extLst>
          </p:cNvPr>
          <p:cNvSpPr txBox="1">
            <a:spLocks/>
          </p:cNvSpPr>
          <p:nvPr/>
        </p:nvSpPr>
        <p:spPr>
          <a:xfrm>
            <a:off x="6843305" y="6041864"/>
            <a:ext cx="1969131" cy="743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Operador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Restrição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20E0C641-9C35-0E5F-89D8-630D8C0E4A20}"/>
              </a:ext>
            </a:extLst>
          </p:cNvPr>
          <p:cNvCxnSpPr>
            <a:cxnSpLocks/>
          </p:cNvCxnSpPr>
          <p:nvPr/>
        </p:nvCxnSpPr>
        <p:spPr>
          <a:xfrm>
            <a:off x="7541701" y="5681358"/>
            <a:ext cx="0" cy="292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534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Multiescala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/ADM/NU-ADM</a:t>
            </a:r>
            <a:endParaRPr lang="en-US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6DAEED8-F621-02C7-AE7D-50FA0F2A3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427" y="1487763"/>
            <a:ext cx="6806162" cy="365408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1EE6F0-C26E-3CF3-898A-3EB357AF6480}"/>
              </a:ext>
            </a:extLst>
          </p:cNvPr>
          <p:cNvSpPr txBox="1"/>
          <p:nvPr/>
        </p:nvSpPr>
        <p:spPr>
          <a:xfrm>
            <a:off x="3792712" y="5664674"/>
            <a:ext cx="28116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Santos et al (2022)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6EE19A-0AD1-C06B-4AD8-B3FADD67D454}"/>
              </a:ext>
            </a:extLst>
          </p:cNvPr>
          <p:cNvSpPr txBox="1"/>
          <p:nvPr/>
        </p:nvSpPr>
        <p:spPr>
          <a:xfrm>
            <a:off x="1583427" y="5141843"/>
            <a:ext cx="1978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ADM </a:t>
            </a:r>
            <a:r>
              <a:rPr lang="pt-BR" dirty="0" err="1">
                <a:latin typeface="Times New Roman"/>
                <a:cs typeface="Calibri"/>
              </a:rPr>
              <a:t>pressure</a:t>
            </a:r>
            <a:endParaRPr lang="pt-BR" dirty="0">
              <a:latin typeface="Times New Roman"/>
              <a:cs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F069C68-4664-76B9-EC5B-934F4318F005}"/>
              </a:ext>
            </a:extLst>
          </p:cNvPr>
          <p:cNvSpPr txBox="1"/>
          <p:nvPr/>
        </p:nvSpPr>
        <p:spPr>
          <a:xfrm>
            <a:off x="3997203" y="5141843"/>
            <a:ext cx="1978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Fine-</a:t>
            </a:r>
            <a:r>
              <a:rPr lang="pt-BR" dirty="0" err="1">
                <a:latin typeface="Times New Roman"/>
                <a:cs typeface="Calibri"/>
              </a:rPr>
              <a:t>scale</a:t>
            </a:r>
            <a:r>
              <a:rPr lang="pt-BR" dirty="0">
                <a:latin typeface="Times New Roman"/>
                <a:cs typeface="Calibri"/>
              </a:rPr>
              <a:t> </a:t>
            </a:r>
            <a:r>
              <a:rPr lang="pt-BR" dirty="0" err="1">
                <a:latin typeface="Times New Roman"/>
                <a:cs typeface="Calibri"/>
              </a:rPr>
              <a:t>pressure</a:t>
            </a:r>
            <a:endParaRPr lang="pt-BR" dirty="0">
              <a:latin typeface="Times New Roman"/>
              <a:cs typeface="Calibri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A595CA5-7CE9-A09C-034C-B393EBEA460E}"/>
              </a:ext>
            </a:extLst>
          </p:cNvPr>
          <p:cNvSpPr txBox="1"/>
          <p:nvPr/>
        </p:nvSpPr>
        <p:spPr>
          <a:xfrm>
            <a:off x="6392339" y="5167482"/>
            <a:ext cx="1978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NU-ADM </a:t>
            </a:r>
            <a:r>
              <a:rPr lang="pt-BR" dirty="0" err="1">
                <a:latin typeface="Times New Roman"/>
                <a:cs typeface="Calibri"/>
              </a:rPr>
              <a:t>pressure</a:t>
            </a:r>
            <a:endParaRPr lang="pt-BR" dirty="0"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8944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6C18A2A-4185-0F42-C928-92CCC30C23A9}"/>
              </a:ext>
            </a:extLst>
          </p:cNvPr>
          <p:cNvGrpSpPr/>
          <p:nvPr/>
        </p:nvGrpSpPr>
        <p:grpSpPr>
          <a:xfrm>
            <a:off x="5076933" y="1273219"/>
            <a:ext cx="6098024" cy="4925921"/>
            <a:chOff x="2978808" y="1810467"/>
            <a:chExt cx="6098024" cy="4925921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8792488-81B3-4ED0-0D8F-6742CB75A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4712" y="3578968"/>
              <a:ext cx="5362575" cy="1495425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F4128124-92E3-E17B-4708-847BF9540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1194" y="5260013"/>
              <a:ext cx="5362575" cy="1476375"/>
            </a:xfrm>
            <a:prstGeom prst="rect">
              <a:avLst/>
            </a:prstGeom>
          </p:spPr>
        </p:pic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AC455E71-92F4-9FB0-288A-8C089443B337}"/>
                </a:ext>
              </a:extLst>
            </p:cNvPr>
            <p:cNvGrpSpPr/>
            <p:nvPr/>
          </p:nvGrpSpPr>
          <p:grpSpPr>
            <a:xfrm>
              <a:off x="2978808" y="1810467"/>
              <a:ext cx="6098024" cy="1957482"/>
              <a:chOff x="3005842" y="899960"/>
              <a:chExt cx="6098024" cy="1957482"/>
            </a:xfrm>
          </p:grpSpPr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F7E7BC30-74BF-51CB-F1A9-B52A40DB6C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83" t="-491" r="183" b="1922"/>
              <a:stretch/>
            </p:blipFill>
            <p:spPr>
              <a:xfrm>
                <a:off x="3414712" y="1092601"/>
                <a:ext cx="5362575" cy="1530570"/>
              </a:xfrm>
              <a:prstGeom prst="rect">
                <a:avLst/>
              </a:prstGeom>
            </p:spPr>
          </p:pic>
          <p:sp>
            <p:nvSpPr>
              <p:cNvPr id="11" name="Seta para cima 100">
                <a:extLst>
                  <a:ext uri="{FF2B5EF4-FFF2-40B4-BE49-F238E27FC236}">
                    <a16:creationId xmlns:a16="http://schemas.microsoft.com/office/drawing/2014/main" id="{153074E3-02EA-61DF-DA36-F00F3726D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15923">
                <a:off x="8664953" y="899960"/>
                <a:ext cx="438913" cy="291976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tx1">
                  <a:lumMod val="100000"/>
                  <a:lumOff val="0"/>
                </a:schemeClr>
              </a:solidFill>
              <a:ln w="25400">
                <a:solidFill>
                  <a:schemeClr val="tx1">
                    <a:lumMod val="100000"/>
                    <a:lumOff val="0"/>
                  </a:schemeClr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endParaRPr lang="pt-BR"/>
              </a:p>
            </p:txBody>
          </p:sp>
          <p:sp>
            <p:nvSpPr>
              <p:cNvPr id="12" name="Seta para cima 6">
                <a:extLst>
                  <a:ext uri="{FF2B5EF4-FFF2-40B4-BE49-F238E27FC236}">
                    <a16:creationId xmlns:a16="http://schemas.microsoft.com/office/drawing/2014/main" id="{A6C51994-FEDA-892D-4BDE-11F2212F3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095825">
                <a:off x="3028144" y="2497888"/>
                <a:ext cx="337252" cy="381855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tx1">
                  <a:lumMod val="100000"/>
                  <a:lumOff val="0"/>
                </a:schemeClr>
              </a:solidFill>
              <a:ln w="25400">
                <a:solidFill>
                  <a:schemeClr val="tx1">
                    <a:lumMod val="100000"/>
                    <a:lumOff val="0"/>
                  </a:schemeClr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endParaRPr lang="pt-BR" dirty="0"/>
              </a:p>
            </p:txBody>
          </p:sp>
        </p:grp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5E5E693-5AC4-7F14-3F40-DFF4478E0328}"/>
              </a:ext>
            </a:extLst>
          </p:cNvPr>
          <p:cNvSpPr txBox="1"/>
          <p:nvPr/>
        </p:nvSpPr>
        <p:spPr>
          <a:xfrm>
            <a:off x="4702321" y="461635"/>
            <a:ext cx="3024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FIM-NU-ADM TPFA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CF9D003-24AF-0675-971B-C49FD9A9BB4D}"/>
              </a:ext>
            </a:extLst>
          </p:cNvPr>
          <p:cNvSpPr txBox="1"/>
          <p:nvPr/>
        </p:nvSpPr>
        <p:spPr>
          <a:xfrm>
            <a:off x="1299344" y="1811951"/>
            <a:ext cx="44400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Permeability field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Direct simulation on Finescale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r>
              <a:rPr lang="en-US" sz="2000" dirty="0"/>
              <a:t>-   NU-ADM Solution</a:t>
            </a:r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CBC98139-5107-A693-E9F1-D3C3C080B37D}"/>
              </a:ext>
            </a:extLst>
          </p:cNvPr>
          <p:cNvSpPr/>
          <p:nvPr/>
        </p:nvSpPr>
        <p:spPr>
          <a:xfrm>
            <a:off x="454923" y="1080121"/>
            <a:ext cx="8755338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spc="-1" dirty="0">
                <a:solidFill>
                  <a:srgbClr val="000000"/>
                </a:solidFill>
                <a:latin typeface="Calibri Light"/>
                <a:ea typeface="DejaVu Sans"/>
              </a:rPr>
              <a:t>Two phase example: Upper layer of the CSP-SPE-10 (Water saturation)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b="1" spc="-1" dirty="0">
              <a:solidFill>
                <a:srgbClr val="000000"/>
              </a:solidFill>
              <a:latin typeface="Calibri Light"/>
              <a:ea typeface="DejaVu San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42EF094-4E94-F57A-7850-E3FDA003AA15}"/>
              </a:ext>
            </a:extLst>
          </p:cNvPr>
          <p:cNvSpPr txBox="1"/>
          <p:nvPr/>
        </p:nvSpPr>
        <p:spPr>
          <a:xfrm>
            <a:off x="4702321" y="6384760"/>
            <a:ext cx="3966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Santos, Carvalho, Lyra (2022)</a:t>
            </a:r>
          </a:p>
        </p:txBody>
      </p:sp>
    </p:spTree>
    <p:extLst>
      <p:ext uri="{BB962C8B-B14F-4D97-AF65-F5344CB8AC3E}">
        <p14:creationId xmlns:p14="http://schemas.microsoft.com/office/powerpoint/2010/main" val="895836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aproximação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fluxo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C5AFD-279F-4A9C-8552-1D573D0552EC}"/>
              </a:ext>
            </a:extLst>
          </p:cNvPr>
          <p:cNvSpPr txBox="1"/>
          <p:nvPr/>
        </p:nvSpPr>
        <p:spPr>
          <a:xfrm>
            <a:off x="4901703" y="1270239"/>
            <a:ext cx="32416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Viscosidade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13E8B07D-E4C8-463E-8271-64714547B4C2}"/>
              </a:ext>
            </a:extLst>
          </p:cNvPr>
          <p:cNvSpPr txBox="1">
            <a:spLocks/>
          </p:cNvSpPr>
          <p:nvPr/>
        </p:nvSpPr>
        <p:spPr>
          <a:xfrm>
            <a:off x="864705" y="1484457"/>
            <a:ext cx="2148194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Lei de Darcy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/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 sz="2400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48">
            <a:extLst>
              <a:ext uri="{FF2B5EF4-FFF2-40B4-BE49-F238E27FC236}">
                <a16:creationId xmlns:a16="http://schemas.microsoft.com/office/drawing/2014/main" id="{A3DC0AC0-F5A0-9A5B-9A27-7065F271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94" y="1371538"/>
            <a:ext cx="191745" cy="242877"/>
          </a:xfrm>
          <a:prstGeom prst="rect">
            <a:avLst/>
          </a:prstGeom>
        </p:spPr>
      </p:pic>
      <p:pic>
        <p:nvPicPr>
          <p:cNvPr id="23" name="Imagem 56">
            <a:extLst>
              <a:ext uri="{FF2B5EF4-FFF2-40B4-BE49-F238E27FC236}">
                <a16:creationId xmlns:a16="http://schemas.microsoft.com/office/drawing/2014/main" id="{841638F8-29A3-326B-F7AF-25FED6FE2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826" y="1798025"/>
            <a:ext cx="242877" cy="472971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4C26B3A-1B6A-7AA6-EF10-E00B3D643E49}"/>
              </a:ext>
            </a:extLst>
          </p:cNvPr>
          <p:cNvSpPr txBox="1"/>
          <p:nvPr/>
        </p:nvSpPr>
        <p:spPr>
          <a:xfrm>
            <a:off x="4901703" y="1748457"/>
            <a:ext cx="35792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Tensor </a:t>
            </a:r>
            <a:r>
              <a:rPr lang="en-US" sz="2000" dirty="0" err="1">
                <a:latin typeface="Times New Roman"/>
                <a:cs typeface="Times New Roman"/>
              </a:rPr>
              <a:t>permeabilidade</a:t>
            </a:r>
            <a:r>
              <a:rPr lang="en-US" sz="2000" dirty="0">
                <a:latin typeface="Times New Roman"/>
                <a:cs typeface="Times New Roman"/>
              </a:rPr>
              <a:t> da </a:t>
            </a:r>
            <a:r>
              <a:rPr lang="en-US" sz="2000" dirty="0" err="1">
                <a:latin typeface="Times New Roman"/>
                <a:cs typeface="Times New Roman"/>
              </a:rPr>
              <a:t>rocha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7707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aproximação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fluxo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C5AFD-279F-4A9C-8552-1D573D0552EC}"/>
              </a:ext>
            </a:extLst>
          </p:cNvPr>
          <p:cNvSpPr txBox="1"/>
          <p:nvPr/>
        </p:nvSpPr>
        <p:spPr>
          <a:xfrm>
            <a:off x="4901703" y="1270239"/>
            <a:ext cx="32416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Viscosidade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13E8B07D-E4C8-463E-8271-64714547B4C2}"/>
              </a:ext>
            </a:extLst>
          </p:cNvPr>
          <p:cNvSpPr txBox="1">
            <a:spLocks/>
          </p:cNvSpPr>
          <p:nvPr/>
        </p:nvSpPr>
        <p:spPr>
          <a:xfrm>
            <a:off x="864705" y="1484457"/>
            <a:ext cx="2148194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Lei de Darcy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/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 sz="2400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48">
            <a:extLst>
              <a:ext uri="{FF2B5EF4-FFF2-40B4-BE49-F238E27FC236}">
                <a16:creationId xmlns:a16="http://schemas.microsoft.com/office/drawing/2014/main" id="{A3DC0AC0-F5A0-9A5B-9A27-7065F271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94" y="1371538"/>
            <a:ext cx="191745" cy="242877"/>
          </a:xfrm>
          <a:prstGeom prst="rect">
            <a:avLst/>
          </a:prstGeom>
        </p:spPr>
      </p:pic>
      <p:pic>
        <p:nvPicPr>
          <p:cNvPr id="23" name="Imagem 56">
            <a:extLst>
              <a:ext uri="{FF2B5EF4-FFF2-40B4-BE49-F238E27FC236}">
                <a16:creationId xmlns:a16="http://schemas.microsoft.com/office/drawing/2014/main" id="{841638F8-29A3-326B-F7AF-25FED6FE2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826" y="1798025"/>
            <a:ext cx="242877" cy="472971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4C26B3A-1B6A-7AA6-EF10-E00B3D643E49}"/>
              </a:ext>
            </a:extLst>
          </p:cNvPr>
          <p:cNvSpPr txBox="1"/>
          <p:nvPr/>
        </p:nvSpPr>
        <p:spPr>
          <a:xfrm>
            <a:off x="4901703" y="1748457"/>
            <a:ext cx="35792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Tensor </a:t>
            </a:r>
            <a:r>
              <a:rPr lang="en-US" sz="2000" dirty="0" err="1">
                <a:latin typeface="Times New Roman"/>
                <a:cs typeface="Times New Roman"/>
              </a:rPr>
              <a:t>permeabilidade</a:t>
            </a:r>
            <a:r>
              <a:rPr lang="en-US" sz="2000" dirty="0">
                <a:latin typeface="Times New Roman"/>
                <a:cs typeface="Times New Roman"/>
              </a:rPr>
              <a:t> da </a:t>
            </a:r>
            <a:r>
              <a:rPr lang="en-US" sz="2000" dirty="0" err="1">
                <a:latin typeface="Times New Roman"/>
                <a:cs typeface="Times New Roman"/>
              </a:rPr>
              <a:t>rocha</a:t>
            </a:r>
            <a:endParaRPr lang="en-US" sz="20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/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731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aproximação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fluxo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C5AFD-279F-4A9C-8552-1D573D0552EC}"/>
              </a:ext>
            </a:extLst>
          </p:cNvPr>
          <p:cNvSpPr txBox="1"/>
          <p:nvPr/>
        </p:nvSpPr>
        <p:spPr>
          <a:xfrm>
            <a:off x="4901703" y="1270239"/>
            <a:ext cx="32416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Viscosidade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13E8B07D-E4C8-463E-8271-64714547B4C2}"/>
              </a:ext>
            </a:extLst>
          </p:cNvPr>
          <p:cNvSpPr txBox="1">
            <a:spLocks/>
          </p:cNvSpPr>
          <p:nvPr/>
        </p:nvSpPr>
        <p:spPr>
          <a:xfrm>
            <a:off x="864705" y="1484457"/>
            <a:ext cx="2148194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Lei de Darcy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/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 sz="2400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5B7AEC-04E2-3CAE-1711-03C8208F60B5}"/>
              </a:ext>
            </a:extLst>
          </p:cNvPr>
          <p:cNvSpPr txBox="1">
            <a:spLocks/>
          </p:cNvSpPr>
          <p:nvPr/>
        </p:nvSpPr>
        <p:spPr>
          <a:xfrm>
            <a:off x="2193684" y="2609417"/>
            <a:ext cx="983413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TPFA</a:t>
            </a:r>
          </a:p>
        </p:txBody>
      </p:sp>
      <p:pic>
        <p:nvPicPr>
          <p:cNvPr id="19" name="Imagem 48">
            <a:extLst>
              <a:ext uri="{FF2B5EF4-FFF2-40B4-BE49-F238E27FC236}">
                <a16:creationId xmlns:a16="http://schemas.microsoft.com/office/drawing/2014/main" id="{A3DC0AC0-F5A0-9A5B-9A27-7065F271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94" y="1371538"/>
            <a:ext cx="191745" cy="242877"/>
          </a:xfrm>
          <a:prstGeom prst="rect">
            <a:avLst/>
          </a:prstGeom>
        </p:spPr>
      </p:pic>
      <p:pic>
        <p:nvPicPr>
          <p:cNvPr id="23" name="Imagem 56">
            <a:extLst>
              <a:ext uri="{FF2B5EF4-FFF2-40B4-BE49-F238E27FC236}">
                <a16:creationId xmlns:a16="http://schemas.microsoft.com/office/drawing/2014/main" id="{841638F8-29A3-326B-F7AF-25FED6FE2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826" y="1798025"/>
            <a:ext cx="242877" cy="472971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4C26B3A-1B6A-7AA6-EF10-E00B3D643E49}"/>
              </a:ext>
            </a:extLst>
          </p:cNvPr>
          <p:cNvSpPr txBox="1"/>
          <p:nvPr/>
        </p:nvSpPr>
        <p:spPr>
          <a:xfrm>
            <a:off x="4901703" y="1748457"/>
            <a:ext cx="35792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Tensor </a:t>
            </a:r>
            <a:r>
              <a:rPr lang="en-US" sz="2000" dirty="0" err="1">
                <a:latin typeface="Times New Roman"/>
                <a:cs typeface="Times New Roman"/>
              </a:rPr>
              <a:t>permeabilidade</a:t>
            </a:r>
            <a:r>
              <a:rPr lang="en-US" sz="2000" dirty="0">
                <a:latin typeface="Times New Roman"/>
                <a:cs typeface="Times New Roman"/>
              </a:rPr>
              <a:t> da </a:t>
            </a:r>
            <a:r>
              <a:rPr lang="en-US" sz="2000" dirty="0" err="1">
                <a:latin typeface="Times New Roman"/>
                <a:cs typeface="Times New Roman"/>
              </a:rPr>
              <a:t>rocha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E61E28BF-205D-0EE8-E046-1D18316B7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904" y="3475568"/>
            <a:ext cx="3590624" cy="1673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/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EF7544C-07B9-75E9-D028-C8C08F9894D6}"/>
              </a:ext>
            </a:extLst>
          </p:cNvPr>
          <p:cNvSpPr txBox="1">
            <a:spLocks/>
          </p:cNvSpPr>
          <p:nvPr/>
        </p:nvSpPr>
        <p:spPr>
          <a:xfrm>
            <a:off x="864705" y="3078171"/>
            <a:ext cx="3879574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point flux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01471F7-1104-3D43-83C0-840EDA297E48}"/>
                  </a:ext>
                </a:extLst>
              </p:cNvPr>
              <p:cNvSpPr txBox="1"/>
              <p:nvPr/>
            </p:nvSpPr>
            <p:spPr>
              <a:xfrm>
                <a:off x="1367850" y="5376127"/>
                <a:ext cx="2809462" cy="937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01471F7-1104-3D43-83C0-840EDA297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850" y="5376127"/>
                <a:ext cx="2809462" cy="937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95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aproximação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fluxo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C5AFD-279F-4A9C-8552-1D573D0552EC}"/>
              </a:ext>
            </a:extLst>
          </p:cNvPr>
          <p:cNvSpPr txBox="1"/>
          <p:nvPr/>
        </p:nvSpPr>
        <p:spPr>
          <a:xfrm>
            <a:off x="4901703" y="1270239"/>
            <a:ext cx="32416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Viscosidade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13E8B07D-E4C8-463E-8271-64714547B4C2}"/>
              </a:ext>
            </a:extLst>
          </p:cNvPr>
          <p:cNvSpPr txBox="1">
            <a:spLocks/>
          </p:cNvSpPr>
          <p:nvPr/>
        </p:nvSpPr>
        <p:spPr>
          <a:xfrm>
            <a:off x="864705" y="1484457"/>
            <a:ext cx="2148194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Lei de Darcy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/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 sz="2400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5B7AEC-04E2-3CAE-1711-03C8208F60B5}"/>
              </a:ext>
            </a:extLst>
          </p:cNvPr>
          <p:cNvSpPr txBox="1">
            <a:spLocks/>
          </p:cNvSpPr>
          <p:nvPr/>
        </p:nvSpPr>
        <p:spPr>
          <a:xfrm>
            <a:off x="2193684" y="2609417"/>
            <a:ext cx="983413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TPFA</a:t>
            </a:r>
          </a:p>
        </p:txBody>
      </p:sp>
      <p:pic>
        <p:nvPicPr>
          <p:cNvPr id="19" name="Imagem 48">
            <a:extLst>
              <a:ext uri="{FF2B5EF4-FFF2-40B4-BE49-F238E27FC236}">
                <a16:creationId xmlns:a16="http://schemas.microsoft.com/office/drawing/2014/main" id="{A3DC0AC0-F5A0-9A5B-9A27-7065F271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94" y="1371538"/>
            <a:ext cx="191745" cy="242877"/>
          </a:xfrm>
          <a:prstGeom prst="rect">
            <a:avLst/>
          </a:prstGeom>
        </p:spPr>
      </p:pic>
      <p:pic>
        <p:nvPicPr>
          <p:cNvPr id="23" name="Imagem 56">
            <a:extLst>
              <a:ext uri="{FF2B5EF4-FFF2-40B4-BE49-F238E27FC236}">
                <a16:creationId xmlns:a16="http://schemas.microsoft.com/office/drawing/2014/main" id="{841638F8-29A3-326B-F7AF-25FED6FE2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826" y="1798025"/>
            <a:ext cx="242877" cy="472971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4C26B3A-1B6A-7AA6-EF10-E00B3D643E49}"/>
              </a:ext>
            </a:extLst>
          </p:cNvPr>
          <p:cNvSpPr txBox="1"/>
          <p:nvPr/>
        </p:nvSpPr>
        <p:spPr>
          <a:xfrm>
            <a:off x="4901703" y="1748457"/>
            <a:ext cx="35792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Tensor </a:t>
            </a:r>
            <a:r>
              <a:rPr lang="en-US" sz="2000" dirty="0" err="1">
                <a:latin typeface="Times New Roman"/>
                <a:cs typeface="Times New Roman"/>
              </a:rPr>
              <a:t>permeabilidade</a:t>
            </a:r>
            <a:r>
              <a:rPr lang="en-US" sz="2000" dirty="0">
                <a:latin typeface="Times New Roman"/>
                <a:cs typeface="Times New Roman"/>
              </a:rPr>
              <a:t> da </a:t>
            </a:r>
            <a:r>
              <a:rPr lang="en-US" sz="2000" dirty="0" err="1">
                <a:latin typeface="Times New Roman"/>
                <a:cs typeface="Times New Roman"/>
              </a:rPr>
              <a:t>rocha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E61E28BF-205D-0EE8-E046-1D18316B7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904" y="3475568"/>
            <a:ext cx="3590624" cy="1673506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8E91306-7FB7-A12F-EFE1-B0127E1ED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990" y="3301943"/>
            <a:ext cx="5837168" cy="2316923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FE153C7-8A67-57B8-3B95-5E6605AD6EAE}"/>
              </a:ext>
            </a:extLst>
          </p:cNvPr>
          <p:cNvSpPr txBox="1">
            <a:spLocks/>
          </p:cNvSpPr>
          <p:nvPr/>
        </p:nvSpPr>
        <p:spPr>
          <a:xfrm>
            <a:off x="8480911" y="2429450"/>
            <a:ext cx="983413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MPFA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/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EF7544C-07B9-75E9-D028-C8C08F9894D6}"/>
              </a:ext>
            </a:extLst>
          </p:cNvPr>
          <p:cNvSpPr txBox="1">
            <a:spLocks/>
          </p:cNvSpPr>
          <p:nvPr/>
        </p:nvSpPr>
        <p:spPr>
          <a:xfrm>
            <a:off x="864705" y="3078869"/>
            <a:ext cx="3879574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point flux approximation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A7CA7926-3CE0-DB19-9668-0A682AC32B89}"/>
              </a:ext>
            </a:extLst>
          </p:cNvPr>
          <p:cNvSpPr txBox="1">
            <a:spLocks/>
          </p:cNvSpPr>
          <p:nvPr/>
        </p:nvSpPr>
        <p:spPr>
          <a:xfrm>
            <a:off x="6532168" y="2832491"/>
            <a:ext cx="4426226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Multi-point flux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01471F7-1104-3D43-83C0-840EDA297E48}"/>
                  </a:ext>
                </a:extLst>
              </p:cNvPr>
              <p:cNvSpPr txBox="1"/>
              <p:nvPr/>
            </p:nvSpPr>
            <p:spPr>
              <a:xfrm>
                <a:off x="1367850" y="5376127"/>
                <a:ext cx="2809462" cy="937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01471F7-1104-3D43-83C0-840EDA297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850" y="5376127"/>
                <a:ext cx="2809462" cy="9372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25326962-FEA5-CED8-1EA2-1BB9A001A4E5}"/>
                  </a:ext>
                </a:extLst>
              </p:cNvPr>
              <p:cNvSpPr txBox="1"/>
              <p:nvPr/>
            </p:nvSpPr>
            <p:spPr>
              <a:xfrm>
                <a:off x="7076180" y="5787779"/>
                <a:ext cx="2809462" cy="1051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25326962-FEA5-CED8-1EA2-1BB9A001A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180" y="5787779"/>
                <a:ext cx="2809462" cy="10511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536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0937549-6745-9910-E687-BF7B5E67D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Métodos de recuperação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Primário (Depleção primária)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Secundário (Injeção de outro fluido)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Terciário (Avançados: Alteração das propriedades físicas)</a:t>
            </a:r>
          </a:p>
        </p:txBody>
      </p:sp>
    </p:spTree>
    <p:extLst>
      <p:ext uri="{BB962C8B-B14F-4D97-AF65-F5344CB8AC3E}">
        <p14:creationId xmlns:p14="http://schemas.microsoft.com/office/powerpoint/2010/main" val="2966981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0937549-6745-9910-E687-BF7B5E67D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Métodos de recuperação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Primário (Depleção primária)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Secundário (Injeção de outro fluido)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Terciário (Avançados: Alteração das propriedades físicas)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61DD8444-63E2-89A6-DAFB-0F7013427922}"/>
              </a:ext>
            </a:extLst>
          </p:cNvPr>
          <p:cNvSpPr txBox="1"/>
          <p:nvPr/>
        </p:nvSpPr>
        <p:spPr>
          <a:xfrm>
            <a:off x="3404382" y="3943016"/>
            <a:ext cx="37780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Modelo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composicional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02BEC3D-318D-7C79-306F-A4FACC0C051A}"/>
              </a:ext>
            </a:extLst>
          </p:cNvPr>
          <p:cNvCxnSpPr/>
          <p:nvPr/>
        </p:nvCxnSpPr>
        <p:spPr>
          <a:xfrm flipH="1" flipV="1">
            <a:off x="2658795" y="3471204"/>
            <a:ext cx="745587" cy="471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021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Tema do mestrado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61D06-45D9-0730-E36E-BC06808DB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Aplicação do método multinível algébrico dinâmico não uniforme no escoamento composicional em reservatórios de petróleo utilizando malhas não estruturadas.</a:t>
            </a:r>
          </a:p>
        </p:txBody>
      </p:sp>
    </p:spTree>
    <p:extLst>
      <p:ext uri="{BB962C8B-B14F-4D97-AF65-F5344CB8AC3E}">
        <p14:creationId xmlns:p14="http://schemas.microsoft.com/office/powerpoint/2010/main" val="2019862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C6602D1-25DF-8078-DE7B-620C739BCB07}"/>
              </a:ext>
            </a:extLst>
          </p:cNvPr>
          <p:cNvSpPr txBox="1"/>
          <p:nvPr/>
        </p:nvSpPr>
        <p:spPr>
          <a:xfrm>
            <a:off x="838200" y="1420098"/>
            <a:ext cx="37780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Modelo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matemático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2F94346-F61F-D5CA-250F-B8BAD7113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31866"/>
            <a:ext cx="4876800" cy="12573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5B3EC0B-F883-8C98-2168-BC11E5111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45199"/>
            <a:ext cx="1438275" cy="77152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DB3D893-AA6C-7A28-4158-DA16B06B2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16724"/>
            <a:ext cx="5848350" cy="1362075"/>
          </a:xfrm>
          <a:prstGeom prst="rect">
            <a:avLst/>
          </a:prstGeom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7E8C951F-3E19-CAD9-6356-6EAD2611733F}"/>
              </a:ext>
            </a:extLst>
          </p:cNvPr>
          <p:cNvSpPr txBox="1"/>
          <p:nvPr/>
        </p:nvSpPr>
        <p:spPr>
          <a:xfrm>
            <a:off x="5950634" y="2422456"/>
            <a:ext cx="44172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Equação</a:t>
            </a:r>
            <a:r>
              <a:rPr lang="en-US" sz="2400" dirty="0">
                <a:latin typeface="Times New Roman"/>
                <a:cs typeface="Times New Roman"/>
              </a:rPr>
              <a:t> da </a:t>
            </a:r>
            <a:r>
              <a:rPr lang="en-US" sz="2400" dirty="0" err="1">
                <a:latin typeface="Times New Roman"/>
                <a:cs typeface="Times New Roman"/>
              </a:rPr>
              <a:t>conservação</a:t>
            </a:r>
            <a:r>
              <a:rPr lang="en-US" sz="2400" dirty="0">
                <a:latin typeface="Times New Roman"/>
                <a:cs typeface="Times New Roman"/>
              </a:rPr>
              <a:t> de mols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F4F89DF-955A-99C8-E60B-E8FBD701954C}"/>
              </a:ext>
            </a:extLst>
          </p:cNvPr>
          <p:cNvSpPr txBox="1"/>
          <p:nvPr/>
        </p:nvSpPr>
        <p:spPr>
          <a:xfrm>
            <a:off x="2508887" y="3639269"/>
            <a:ext cx="78590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Igualdade</a:t>
            </a:r>
            <a:r>
              <a:rPr lang="en-US" sz="2400" dirty="0">
                <a:latin typeface="Times New Roman"/>
                <a:cs typeface="Times New Roman"/>
              </a:rPr>
              <a:t> da </a:t>
            </a:r>
            <a:r>
              <a:rPr lang="en-US" sz="2400" dirty="0" err="1">
                <a:latin typeface="Times New Roman"/>
                <a:cs typeface="Times New Roman"/>
              </a:rPr>
              <a:t>fugacidade</a:t>
            </a:r>
            <a:r>
              <a:rPr lang="en-US" sz="2400" dirty="0">
                <a:latin typeface="Times New Roman"/>
                <a:cs typeface="Times New Roman"/>
              </a:rPr>
              <a:t> do </a:t>
            </a:r>
            <a:r>
              <a:rPr lang="en-US" sz="2400" dirty="0" err="1">
                <a:latin typeface="Times New Roman"/>
                <a:cs typeface="Times New Roman"/>
              </a:rPr>
              <a:t>componente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nas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fases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óleo</a:t>
            </a:r>
            <a:r>
              <a:rPr lang="en-US" sz="2400" dirty="0">
                <a:latin typeface="Times New Roman"/>
                <a:cs typeface="Times New Roman"/>
              </a:rPr>
              <a:t> e </a:t>
            </a:r>
            <a:r>
              <a:rPr lang="en-US" sz="2400" dirty="0" err="1">
                <a:latin typeface="Times New Roman"/>
                <a:cs typeface="Times New Roman"/>
              </a:rPr>
              <a:t>gás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15D6BCA3-F8F4-7821-6575-C0785A967528}"/>
              </a:ext>
            </a:extLst>
          </p:cNvPr>
          <p:cNvSpPr txBox="1"/>
          <p:nvPr/>
        </p:nvSpPr>
        <p:spPr>
          <a:xfrm>
            <a:off x="6936545" y="4666928"/>
            <a:ext cx="44172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Equações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fechamento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3682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233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C6602D1-25DF-8078-DE7B-620C739BCB07}"/>
              </a:ext>
            </a:extLst>
          </p:cNvPr>
          <p:cNvSpPr txBox="1"/>
          <p:nvPr/>
        </p:nvSpPr>
        <p:spPr>
          <a:xfrm>
            <a:off x="838200" y="1419472"/>
            <a:ext cx="107817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Método</a:t>
            </a:r>
            <a:r>
              <a:rPr lang="en-US" sz="2400" dirty="0">
                <a:latin typeface="Times New Roman"/>
                <a:cs typeface="Times New Roman"/>
              </a:rPr>
              <a:t> IMPEC (</a:t>
            </a:r>
            <a:r>
              <a:rPr lang="en-US" sz="2400" dirty="0" err="1">
                <a:latin typeface="Times New Roman"/>
                <a:cs typeface="Times New Roman"/>
              </a:rPr>
              <a:t>IMplicit</a:t>
            </a:r>
            <a:r>
              <a:rPr lang="en-US" sz="2400" dirty="0">
                <a:latin typeface="Times New Roman"/>
                <a:cs typeface="Times New Roman"/>
              </a:rPr>
              <a:t> Pressure Explicit Compositions)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7E8C951F-3E19-CAD9-6356-6EAD2611733F}"/>
              </a:ext>
            </a:extLst>
          </p:cNvPr>
          <p:cNvSpPr txBox="1"/>
          <p:nvPr/>
        </p:nvSpPr>
        <p:spPr>
          <a:xfrm>
            <a:off x="4434415" y="3397480"/>
            <a:ext cx="27270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Equação</a:t>
            </a:r>
            <a:r>
              <a:rPr lang="en-US" sz="2400" dirty="0">
                <a:latin typeface="Times New Roman"/>
                <a:cs typeface="Times New Roman"/>
              </a:rPr>
              <a:t> da </a:t>
            </a:r>
            <a:r>
              <a:rPr lang="en-US" sz="2400" dirty="0" err="1">
                <a:latin typeface="Times New Roman"/>
                <a:cs typeface="Times New Roman"/>
              </a:rPr>
              <a:t>pressão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C2AB39-6990-9268-196B-5A050D337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01" y="1933575"/>
            <a:ext cx="9715500" cy="14954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DB598DD-7D27-798F-E57E-4F57ED7A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351" y="3991257"/>
            <a:ext cx="2066925" cy="571500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29FDE40-F3E9-8120-DE44-480F1479B78E}"/>
              </a:ext>
            </a:extLst>
          </p:cNvPr>
          <p:cNvGrpSpPr>
            <a:grpSpLocks noChangeAspect="1"/>
          </p:cNvGrpSpPr>
          <p:nvPr/>
        </p:nvGrpSpPr>
        <p:grpSpPr>
          <a:xfrm>
            <a:off x="207829" y="5334203"/>
            <a:ext cx="11984171" cy="1080000"/>
            <a:chOff x="303125" y="4681740"/>
            <a:chExt cx="14480041" cy="1304925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ADCA5E7A-0A84-B31B-EB8C-D645BA418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125" y="4915102"/>
              <a:ext cx="4895850" cy="838200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03C9D15-98EA-DD90-9DA1-B8F8B10EA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6741" y="4681740"/>
              <a:ext cx="9496425" cy="1304925"/>
            </a:xfrm>
            <a:prstGeom prst="rect">
              <a:avLst/>
            </a:prstGeom>
          </p:spPr>
        </p:pic>
      </p:grpSp>
      <p:sp>
        <p:nvSpPr>
          <p:cNvPr id="14" name="TextBox 9">
            <a:extLst>
              <a:ext uri="{FF2B5EF4-FFF2-40B4-BE49-F238E27FC236}">
                <a16:creationId xmlns:a16="http://schemas.microsoft.com/office/drawing/2014/main" id="{4EA8BD21-9034-8A6D-C32E-48E064A1F5DD}"/>
              </a:ext>
            </a:extLst>
          </p:cNvPr>
          <p:cNvSpPr txBox="1"/>
          <p:nvPr/>
        </p:nvSpPr>
        <p:spPr>
          <a:xfrm>
            <a:off x="3267276" y="4592896"/>
            <a:ext cx="34751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Coeficiente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fugacidade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2F66B984-EE5E-54DE-CEC8-0DF5D7A1F7CC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3003550" y="4531237"/>
            <a:ext cx="263726" cy="2924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26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C6602D1-25DF-8078-DE7B-620C739BCB07}"/>
              </a:ext>
            </a:extLst>
          </p:cNvPr>
          <p:cNvSpPr txBox="1"/>
          <p:nvPr/>
        </p:nvSpPr>
        <p:spPr>
          <a:xfrm>
            <a:off x="838200" y="1420098"/>
            <a:ext cx="63232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Equação</a:t>
            </a:r>
            <a:r>
              <a:rPr lang="en-US" sz="2400" dirty="0">
                <a:latin typeface="Times New Roman"/>
                <a:cs typeface="Times New Roman"/>
              </a:rPr>
              <a:t> de Estado de Peng-Robinson (PR-EOS)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3F4BDD3-AAB8-2FF5-DC1A-9B7B509E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01" y="2046873"/>
            <a:ext cx="5715000" cy="10096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C2413A5-8F4B-0DCE-6EEE-83EF7F7F0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087" y="2094498"/>
            <a:ext cx="1543050" cy="96202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5FD92DC-0616-A131-AE6D-5AF0195DA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19" y="3934484"/>
            <a:ext cx="8582025" cy="733425"/>
          </a:xfrm>
          <a:prstGeom prst="rect">
            <a:avLst/>
          </a:prstGeom>
        </p:spPr>
      </p:pic>
      <p:sp>
        <p:nvSpPr>
          <p:cNvPr id="24" name="TextBox 9">
            <a:extLst>
              <a:ext uri="{FF2B5EF4-FFF2-40B4-BE49-F238E27FC236}">
                <a16:creationId xmlns:a16="http://schemas.microsoft.com/office/drawing/2014/main" id="{EA8236EE-8899-A39D-A873-AAD3B9D2DF43}"/>
              </a:ext>
            </a:extLst>
          </p:cNvPr>
          <p:cNvSpPr txBox="1"/>
          <p:nvPr/>
        </p:nvSpPr>
        <p:spPr>
          <a:xfrm>
            <a:off x="838200" y="3388933"/>
            <a:ext cx="2819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Equação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cúbica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em</a:t>
            </a:r>
            <a:r>
              <a:rPr lang="en-US" sz="2400" dirty="0">
                <a:latin typeface="Times New Roman"/>
                <a:cs typeface="Times New Roman"/>
              </a:rPr>
              <a:t> Z</a:t>
            </a:r>
          </a:p>
        </p:txBody>
      </p:sp>
    </p:spTree>
    <p:extLst>
      <p:ext uri="{BB962C8B-B14F-4D97-AF65-F5344CB8AC3E}">
        <p14:creationId xmlns:p14="http://schemas.microsoft.com/office/powerpoint/2010/main" val="4238190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C6602D1-25DF-8078-DE7B-620C739BCB07}"/>
              </a:ext>
            </a:extLst>
          </p:cNvPr>
          <p:cNvSpPr txBox="1"/>
          <p:nvPr/>
        </p:nvSpPr>
        <p:spPr>
          <a:xfrm>
            <a:off x="838200" y="1420098"/>
            <a:ext cx="47121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Gargalo</a:t>
            </a:r>
            <a:r>
              <a:rPr lang="en-US" sz="2400" dirty="0">
                <a:latin typeface="Times New Roman"/>
                <a:cs typeface="Times New Roman"/>
              </a:rPr>
              <a:t> – </a:t>
            </a:r>
            <a:r>
              <a:rPr lang="en-US" sz="2400" dirty="0" err="1">
                <a:latin typeface="Times New Roman"/>
                <a:cs typeface="Times New Roman"/>
              </a:rPr>
              <a:t>Equilíbrio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termodinâmico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5CD107-707C-7F48-E8FF-E593792A2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01" y="3059668"/>
            <a:ext cx="4843982" cy="282079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1A1916E-07C1-236B-B178-0A325987AEAB}"/>
              </a:ext>
            </a:extLst>
          </p:cNvPr>
          <p:cNvSpPr txBox="1"/>
          <p:nvPr/>
        </p:nvSpPr>
        <p:spPr>
          <a:xfrm>
            <a:off x="1584234" y="6060433"/>
            <a:ext cx="3966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</a:t>
            </a:r>
            <a:r>
              <a:rPr lang="pt-BR" dirty="0" err="1">
                <a:latin typeface="Times New Roman"/>
                <a:cs typeface="Calibri"/>
              </a:rPr>
              <a:t>Michelsen</a:t>
            </a:r>
            <a:r>
              <a:rPr lang="pt-BR" dirty="0">
                <a:latin typeface="Times New Roman"/>
                <a:cs typeface="Calibri"/>
              </a:rPr>
              <a:t> (1982)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7DA6507-100E-D464-DA04-14C850BDB742}"/>
              </a:ext>
            </a:extLst>
          </p:cNvPr>
          <p:cNvSpPr txBox="1"/>
          <p:nvPr/>
        </p:nvSpPr>
        <p:spPr>
          <a:xfrm>
            <a:off x="525119" y="2228671"/>
            <a:ext cx="471216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Teste de </a:t>
            </a:r>
            <a:r>
              <a:rPr lang="en-US" sz="2400" dirty="0" err="1">
                <a:latin typeface="Times New Roman"/>
                <a:cs typeface="Times New Roman"/>
              </a:rPr>
              <a:t>estabilidade</a:t>
            </a:r>
            <a:r>
              <a:rPr lang="en-US" sz="2400" dirty="0">
                <a:latin typeface="Times New Roman"/>
                <a:cs typeface="Times New Roman"/>
              </a:rPr>
              <a:t> (Tangent Plane Distance Method)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C39BC49-6FF9-4CDE-519F-4BF15565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09" y="2512207"/>
            <a:ext cx="4486275" cy="103822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C0834300-CDEC-8A31-DECF-2E674CB9A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363" y="3795520"/>
            <a:ext cx="6454320" cy="86982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5CD28E7-46AA-31DF-C98D-B02DD6874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372" y="4797810"/>
            <a:ext cx="5577547" cy="396219"/>
          </a:xfrm>
          <a:prstGeom prst="rect">
            <a:avLst/>
          </a:prstGeom>
        </p:spPr>
      </p:pic>
      <p:sp>
        <p:nvSpPr>
          <p:cNvPr id="28" name="TextBox 9">
            <a:extLst>
              <a:ext uri="{FF2B5EF4-FFF2-40B4-BE49-F238E27FC236}">
                <a16:creationId xmlns:a16="http://schemas.microsoft.com/office/drawing/2014/main" id="{7276AA9C-8639-ACA8-96C7-7C0A13510813}"/>
              </a:ext>
            </a:extLst>
          </p:cNvPr>
          <p:cNvSpPr txBox="1"/>
          <p:nvPr/>
        </p:nvSpPr>
        <p:spPr>
          <a:xfrm>
            <a:off x="7069841" y="1531100"/>
            <a:ext cx="27644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Phase split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5C7FB08-61F9-5D38-2630-4A1BC4A1E2ED}"/>
              </a:ext>
            </a:extLst>
          </p:cNvPr>
          <p:cNvSpPr txBox="1"/>
          <p:nvPr/>
        </p:nvSpPr>
        <p:spPr>
          <a:xfrm>
            <a:off x="7220700" y="5326499"/>
            <a:ext cx="3966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</a:t>
            </a:r>
            <a:r>
              <a:rPr lang="pt-BR" dirty="0" err="1">
                <a:latin typeface="Times New Roman"/>
                <a:cs typeface="Calibri"/>
              </a:rPr>
              <a:t>Michelsen</a:t>
            </a:r>
            <a:r>
              <a:rPr lang="pt-BR" dirty="0">
                <a:latin typeface="Times New Roman"/>
                <a:cs typeface="Calibri"/>
              </a:rPr>
              <a:t> (1982)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228A6FC2-D7DF-221D-961A-CDE23B259953}"/>
              </a:ext>
            </a:extLst>
          </p:cNvPr>
          <p:cNvSpPr txBox="1"/>
          <p:nvPr/>
        </p:nvSpPr>
        <p:spPr>
          <a:xfrm>
            <a:off x="5550363" y="2050542"/>
            <a:ext cx="61165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latin typeface="Times New Roman"/>
                <a:cs typeface="Times New Roman"/>
              </a:rPr>
              <a:t>Equação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Rachford</a:t>
            </a:r>
            <a:r>
              <a:rPr lang="en-US" sz="2400" dirty="0">
                <a:latin typeface="Times New Roman"/>
                <a:cs typeface="Times New Roman"/>
              </a:rPr>
              <a:t>-Rice</a:t>
            </a:r>
          </a:p>
        </p:txBody>
      </p:sp>
    </p:spTree>
    <p:extLst>
      <p:ext uri="{BB962C8B-B14F-4D97-AF65-F5344CB8AC3E}">
        <p14:creationId xmlns:p14="http://schemas.microsoft.com/office/powerpoint/2010/main" val="3047055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91E459C-F599-33C4-FADE-24D400428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84" y="3795417"/>
            <a:ext cx="6219736" cy="199578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5ED59D7-B253-0C62-907C-9323275E9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83" y="1329665"/>
            <a:ext cx="6186223" cy="233273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B5E5FD0-A1A9-75FB-99F8-611124033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806" y="3795417"/>
            <a:ext cx="5861194" cy="21415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C41A2C2-A78C-90B1-7677-ED3B20D69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806" y="968815"/>
            <a:ext cx="5649905" cy="276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47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0F3B1D-001F-214B-367C-C182324DD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50" y="1391478"/>
            <a:ext cx="10104042" cy="393924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86BDA08-D6A8-BFE6-F1FC-62955CD8C02F}"/>
              </a:ext>
            </a:extLst>
          </p:cNvPr>
          <p:cNvSpPr txBox="1"/>
          <p:nvPr/>
        </p:nvSpPr>
        <p:spPr>
          <a:xfrm>
            <a:off x="1948069" y="5466522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Soave–</a:t>
            </a:r>
            <a:r>
              <a:rPr lang="pt-BR" dirty="0" err="1"/>
              <a:t>Redlich</a:t>
            </a:r>
            <a:r>
              <a:rPr lang="pt-BR" dirty="0"/>
              <a:t>–Kwong EOS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6A30E3E-B932-B5D2-028C-96C6E37BD787}"/>
              </a:ext>
            </a:extLst>
          </p:cNvPr>
          <p:cNvSpPr txBox="1"/>
          <p:nvPr/>
        </p:nvSpPr>
        <p:spPr>
          <a:xfrm>
            <a:off x="5864086" y="5466522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Pytorch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2582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56C337B-BE02-7A79-E234-CE64D784F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37" y="802309"/>
            <a:ext cx="41624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28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56C337B-BE02-7A79-E234-CE64D784F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37" y="802309"/>
            <a:ext cx="4162425" cy="57435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F45AF6C-F635-AFE0-510A-EFDC22B71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091" y="1171575"/>
            <a:ext cx="4010025" cy="451485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AD55CE-127B-AC60-91F0-A29B1A23EAC3}"/>
              </a:ext>
            </a:extLst>
          </p:cNvPr>
          <p:cNvSpPr txBox="1">
            <a:spLocks/>
          </p:cNvSpPr>
          <p:nvPr/>
        </p:nvSpPr>
        <p:spPr>
          <a:xfrm>
            <a:off x="5782608" y="2959548"/>
            <a:ext cx="1547191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cs typeface="Calibri"/>
              </a:rPr>
              <a:t>Networks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0E8D619-DE94-7D20-E929-E4C4C75F4633}"/>
              </a:ext>
            </a:extLst>
          </p:cNvPr>
          <p:cNvCxnSpPr/>
          <p:nvPr/>
        </p:nvCxnSpPr>
        <p:spPr>
          <a:xfrm flipV="1">
            <a:off x="7195930" y="2478157"/>
            <a:ext cx="768627" cy="48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BCA4013E-17E6-EC11-693B-A72AAD64D25D}"/>
              </a:ext>
            </a:extLst>
          </p:cNvPr>
          <p:cNvCxnSpPr>
            <a:cxnSpLocks/>
          </p:cNvCxnSpPr>
          <p:nvPr/>
        </p:nvCxnSpPr>
        <p:spPr>
          <a:xfrm>
            <a:off x="7195930" y="3429000"/>
            <a:ext cx="579161" cy="469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685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995A07F-2201-A556-B587-F0A8BD6B0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176" y="588893"/>
            <a:ext cx="3876675" cy="37528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13482B-FB43-A76B-C50B-492896C5A80E}"/>
              </a:ext>
            </a:extLst>
          </p:cNvPr>
          <p:cNvSpPr txBox="1">
            <a:spLocks/>
          </p:cNvSpPr>
          <p:nvPr/>
        </p:nvSpPr>
        <p:spPr>
          <a:xfrm>
            <a:off x="8449917" y="4533657"/>
            <a:ext cx="1547191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cs typeface="Calibri"/>
              </a:rPr>
              <a:t>Classificador</a:t>
            </a:r>
            <a:endParaRPr lang="en-US" dirty="0">
              <a:cs typeface="Calibri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88CFC5E-8212-5FCE-683B-C9EA77163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46" y="1728580"/>
            <a:ext cx="64960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93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BB8CFBA-BDCB-3844-757C-FD0868B89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23" y="1180273"/>
            <a:ext cx="65151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36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Simulação numérica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61D06-45D9-0730-E36E-BC06808DB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Predizer o comportamento do escoamento/reservatório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Reduzir riscos financeiros e ambientais</a:t>
            </a:r>
          </a:p>
        </p:txBody>
      </p:sp>
    </p:spTree>
    <p:extLst>
      <p:ext uri="{BB962C8B-B14F-4D97-AF65-F5344CB8AC3E}">
        <p14:creationId xmlns:p14="http://schemas.microsoft.com/office/powerpoint/2010/main" val="2509178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F7C7FBDB-C33F-1150-11AE-CDB38933E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373" y="239368"/>
            <a:ext cx="3486156" cy="3189632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2C54A36-8386-6F2E-BC14-AC41342F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23" y="1180273"/>
            <a:ext cx="65151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1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F7C7FBDB-C33F-1150-11AE-CDB38933E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373" y="239368"/>
            <a:ext cx="3486156" cy="31896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6E75C93-7FD9-547C-7DBC-4F5E0750C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369" y="3588873"/>
            <a:ext cx="3457160" cy="306951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7DBCDB6-A9D7-A077-30BC-AE1B25185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23" y="1180273"/>
            <a:ext cx="65151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92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F7C7FBDB-C33F-1150-11AE-CDB38933E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373" y="239368"/>
            <a:ext cx="3486156" cy="31896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6E75C93-7FD9-547C-7DBC-4F5E0750C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369" y="3588873"/>
            <a:ext cx="3457160" cy="306951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6FE5E08-19AE-1766-FCE1-93DD48F63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813" y="853523"/>
            <a:ext cx="40100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21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2F8D1E17-0BA5-3EF7-2F42-ED61B2189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1" y="869673"/>
            <a:ext cx="8448675" cy="48006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635950-6E7B-3B73-C6AD-F46F9770C3A9}"/>
              </a:ext>
            </a:extLst>
          </p:cNvPr>
          <p:cNvSpPr txBox="1">
            <a:spLocks/>
          </p:cNvSpPr>
          <p:nvPr/>
        </p:nvSpPr>
        <p:spPr>
          <a:xfrm>
            <a:off x="2990021" y="5753601"/>
            <a:ext cx="1547191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cs typeface="Calibri"/>
              </a:rPr>
              <a:t>Inicializador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5775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62EF593-DB53-0F8A-9158-4E6AA5D6A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137" y="-1243"/>
            <a:ext cx="65151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11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33D1A82-FECF-EF7B-E080-FF1F3764C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137" y="-1243"/>
            <a:ext cx="6515100" cy="35242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0E49A9A-0295-55DC-1EF7-32ABF7CCF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137" y="3721378"/>
            <a:ext cx="65341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83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C1E1EF9-F3D9-A7D7-6F2B-0FE137E51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6" y="248270"/>
            <a:ext cx="6534150" cy="22002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CB070EB-49BF-A779-01D8-198B2AE0E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1" y="2676525"/>
            <a:ext cx="65436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60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Alguns resultados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A0815C-71C0-4078-2016-DF3A1A61D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368" y="1485005"/>
            <a:ext cx="4457700" cy="38290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71BDA11-514A-9C7F-C901-064618F55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523" y="5721350"/>
            <a:ext cx="64674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07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C46719B-3F31-FE7D-00C2-5FFABF5D1327}"/>
              </a:ext>
            </a:extLst>
          </p:cNvPr>
          <p:cNvSpPr txBox="1"/>
          <p:nvPr/>
        </p:nvSpPr>
        <p:spPr>
          <a:xfrm>
            <a:off x="1948069" y="5466522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 EOS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DC11D27-F4ED-6F66-7AD5-152EF52A95DB}"/>
              </a:ext>
            </a:extLst>
          </p:cNvPr>
          <p:cNvSpPr txBox="1"/>
          <p:nvPr/>
        </p:nvSpPr>
        <p:spPr>
          <a:xfrm>
            <a:off x="5864086" y="5466522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Tensorflow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647AEF-A025-8F0D-6924-08655695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078" y="1301529"/>
            <a:ext cx="8740015" cy="326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3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73F6A67-3DF4-AB22-12DA-12DFBD8542E9}"/>
              </a:ext>
            </a:extLst>
          </p:cNvPr>
          <p:cNvSpPr txBox="1"/>
          <p:nvPr/>
        </p:nvSpPr>
        <p:spPr>
          <a:xfrm>
            <a:off x="361950" y="3516966"/>
            <a:ext cx="87994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Os autores propõem duas redes para o teste de estabilidade: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Uma para a parte de cima da curva de </a:t>
            </a:r>
            <a:r>
              <a:rPr lang="pt-BR" i="1" dirty="0" err="1"/>
              <a:t>envelopment</a:t>
            </a:r>
            <a:r>
              <a:rPr lang="pt-BR" i="1" dirty="0"/>
              <a:t> </a:t>
            </a:r>
            <a:r>
              <a:rPr lang="pt-BR" i="1" dirty="0" err="1"/>
              <a:t>phase</a:t>
            </a:r>
            <a:r>
              <a:rPr lang="pt-BR" i="1" dirty="0"/>
              <a:t> </a:t>
            </a:r>
            <a:r>
              <a:rPr lang="pt-BR" dirty="0"/>
              <a:t>(Upper </a:t>
            </a:r>
            <a:r>
              <a:rPr lang="pt-BR" dirty="0" err="1"/>
              <a:t>Saturation</a:t>
            </a:r>
            <a:r>
              <a:rPr lang="pt-BR" dirty="0"/>
              <a:t> </a:t>
            </a:r>
            <a:r>
              <a:rPr lang="pt-BR" dirty="0" err="1"/>
              <a:t>Pressure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Outra para a parte de baixo (Down </a:t>
            </a:r>
            <a:r>
              <a:rPr lang="pt-BR" dirty="0" err="1"/>
              <a:t>Saturation</a:t>
            </a:r>
            <a:r>
              <a:rPr lang="pt-BR" dirty="0"/>
              <a:t> </a:t>
            </a:r>
            <a:r>
              <a:rPr lang="pt-BR" dirty="0" err="1"/>
              <a:t>Pressure</a:t>
            </a:r>
            <a:r>
              <a:rPr lang="pt-BR" dirty="0"/>
              <a:t>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27D2F1F-CE4F-C312-641E-A2C792B2B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084" y="178024"/>
            <a:ext cx="4316723" cy="333894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4E888FD-D2D8-6838-E0BF-D23BC1701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783" y="297456"/>
            <a:ext cx="3805831" cy="313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61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Simulação numérica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61D06-45D9-0730-E36E-BC06808DB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Predizer o comportamento do escoamento/reservatório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Reduzir riscos financeiros e ambientais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Tempo</a:t>
            </a:r>
          </a:p>
        </p:txBody>
      </p:sp>
    </p:spTree>
    <p:extLst>
      <p:ext uri="{BB962C8B-B14F-4D97-AF65-F5344CB8AC3E}">
        <p14:creationId xmlns:p14="http://schemas.microsoft.com/office/powerpoint/2010/main" val="1098621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73F6A67-3DF4-AB22-12DA-12DFBD8542E9}"/>
              </a:ext>
            </a:extLst>
          </p:cNvPr>
          <p:cNvSpPr txBox="1"/>
          <p:nvPr/>
        </p:nvSpPr>
        <p:spPr>
          <a:xfrm>
            <a:off x="361950" y="3516966"/>
            <a:ext cx="87994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Os autores propõem duas redes para o teste de estabilidade: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Uma para a parte de cima da curva de </a:t>
            </a:r>
            <a:r>
              <a:rPr lang="pt-BR" i="1" dirty="0" err="1"/>
              <a:t>envelopment</a:t>
            </a:r>
            <a:r>
              <a:rPr lang="pt-BR" i="1" dirty="0"/>
              <a:t> </a:t>
            </a:r>
            <a:r>
              <a:rPr lang="pt-BR" i="1" dirty="0" err="1"/>
              <a:t>phase</a:t>
            </a:r>
            <a:r>
              <a:rPr lang="pt-BR" i="1" dirty="0"/>
              <a:t> </a:t>
            </a:r>
            <a:r>
              <a:rPr lang="pt-BR" dirty="0"/>
              <a:t>(Upper </a:t>
            </a:r>
            <a:r>
              <a:rPr lang="pt-BR" dirty="0" err="1"/>
              <a:t>Saturation</a:t>
            </a:r>
            <a:r>
              <a:rPr lang="pt-BR" dirty="0"/>
              <a:t> </a:t>
            </a:r>
            <a:r>
              <a:rPr lang="pt-BR" dirty="0" err="1"/>
              <a:t>Pressure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Outra para a parte de baixo (Down </a:t>
            </a:r>
            <a:r>
              <a:rPr lang="pt-BR" dirty="0" err="1"/>
              <a:t>Saturation</a:t>
            </a:r>
            <a:r>
              <a:rPr lang="pt-BR" dirty="0"/>
              <a:t> </a:t>
            </a:r>
            <a:r>
              <a:rPr lang="pt-BR" dirty="0" err="1"/>
              <a:t>Pressure</a:t>
            </a:r>
            <a:r>
              <a:rPr lang="pt-BR" dirty="0"/>
              <a:t>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DC0B5D-B7A1-2412-B882-78879F50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71" y="4641827"/>
            <a:ext cx="5753100" cy="9144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7029D58-F8C1-D50D-D067-9809F40F4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71" y="5586870"/>
            <a:ext cx="5753100" cy="6286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51CDE8-E334-0813-0FB8-02600A872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71" y="6282507"/>
            <a:ext cx="5372100" cy="4667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27D2F1F-CE4F-C312-641E-A2C792B2B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084" y="178024"/>
            <a:ext cx="4316723" cy="333894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4E888FD-D2D8-6838-E0BF-D23BC1701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5783" y="297456"/>
            <a:ext cx="3805831" cy="313154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7E6FBE5-962B-3C1D-CE06-FCEE27B81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615632"/>
            <a:ext cx="57340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35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1B35ABD-30B4-8D12-37AF-F93DAFDE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15" y="359532"/>
            <a:ext cx="5600700" cy="46196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732694-76B4-34DF-9C13-A03133726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917" y="501454"/>
            <a:ext cx="5695950" cy="14097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3377471-EA29-1B8D-23CB-4B4A29E4A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917" y="2116894"/>
            <a:ext cx="57721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81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44346A2-FE52-211D-010B-308111B85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820" y="287948"/>
            <a:ext cx="5629275" cy="4171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C180D44-4D8E-96DC-9359-2A9CE06FF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676" y="4895410"/>
            <a:ext cx="56864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11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02ACD3-DA9B-E97F-3342-C93AF7AD9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5" y="365760"/>
            <a:ext cx="11972925" cy="25241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B3013CC-183E-12B6-C2E8-3C79A4717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59" y="3205676"/>
            <a:ext cx="117252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69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Alguns resultados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2EA88A7-182C-4083-DA0F-7117B11F2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21" y="3827463"/>
            <a:ext cx="6029325" cy="18669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413694A-1F9F-D03C-7B8B-512DA29F3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71" y="1925638"/>
            <a:ext cx="5743575" cy="18383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8BD571E-1307-43BE-10B5-6CB0178C2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259" y="1519238"/>
            <a:ext cx="4695825" cy="3429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2041B1-9C0F-7543-C8BF-DAD3565A7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273" y="2275865"/>
            <a:ext cx="5734050" cy="96202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1BD1136-FA50-0CE1-C8D6-E3ADDB5F2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8273" y="3651617"/>
            <a:ext cx="568642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45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79C0DD5-A193-9334-9FE9-5833EDA30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1" y="1079695"/>
            <a:ext cx="11502290" cy="469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17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3B775DF-8ED2-010A-9FB7-9D695781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64" y="1036979"/>
            <a:ext cx="11594819" cy="478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3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9270CB2-5FA4-3AE0-19DD-C191112F8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71" y="10551"/>
            <a:ext cx="6940868" cy="327887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B8FA468-3D65-37D1-B5E4-FBD44BAA7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777" y="3289421"/>
            <a:ext cx="6940868" cy="326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76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673FA87-B1BF-4F6E-0892-9D8B9CAC6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907" y="0"/>
            <a:ext cx="7232186" cy="33358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CEF9868-2711-3895-BA5E-049D87413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763" y="3396082"/>
            <a:ext cx="7496175" cy="34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841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C7E4E97-718D-86CD-80CF-0C94C1639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762" y="528198"/>
            <a:ext cx="4562475" cy="3714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2221F4F-EEE5-01B3-ABE0-41517AAC2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5811"/>
            <a:ext cx="5619750" cy="45910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E0F953A-7943-F69E-1A9E-3E53DC3AD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801" y="1224366"/>
            <a:ext cx="5657850" cy="7239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80160CD-4633-AC5F-8B72-E90E7627F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601" y="4639370"/>
            <a:ext cx="5734050" cy="18288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39E7E07-5AC4-F1AB-E3F3-9464DBE30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663" y="2258217"/>
            <a:ext cx="5686425" cy="762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CBA07B4-871D-2FF2-DE56-B93DC6627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1801" y="3330168"/>
            <a:ext cx="57721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71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>
                <a:latin typeface="Times New Roman"/>
                <a:cs typeface="Calibri"/>
              </a:rPr>
              <a:t>Upscaling</a:t>
            </a:r>
            <a:endParaRPr lang="pt-BR" dirty="0">
              <a:latin typeface="Times New Roman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err="1">
                <a:latin typeface="Times New Roman"/>
                <a:cs typeface="Times New Roman"/>
              </a:rPr>
              <a:t>Low</a:t>
            </a:r>
            <a:r>
              <a:rPr lang="pt-BR" dirty="0">
                <a:latin typeface="Times New Roman"/>
                <a:cs typeface="Times New Roman"/>
              </a:rPr>
              <a:t> </a:t>
            </a:r>
            <a:r>
              <a:rPr lang="pt-BR" dirty="0" err="1">
                <a:latin typeface="Times New Roman"/>
                <a:cs typeface="Times New Roman"/>
              </a:rPr>
              <a:t>accuracy</a:t>
            </a:r>
            <a:endParaRPr lang="pt-BR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3513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71F6541-4629-6D8D-1983-75FF492E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87" y="1087828"/>
            <a:ext cx="5610225" cy="7715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9AA63C0-DA15-946B-C629-B7E755CEA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25" y="2257059"/>
            <a:ext cx="58483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65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2475CC9-0E34-43C4-2041-5F8168CF6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941" y="298498"/>
            <a:ext cx="4101173" cy="283291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C1A18C0-E035-84AE-AF21-5436AD092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14" y="3107347"/>
            <a:ext cx="5686425" cy="37528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4A204C7-DC2B-982F-9D79-308EE8D18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339" y="519405"/>
            <a:ext cx="5667375" cy="151447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E4A31BF-C252-8812-D694-2FE374018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366" y="2506613"/>
            <a:ext cx="4686300" cy="347662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45B1FF1-9F74-16AB-6C8E-CFB669EC6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2512" y="69239"/>
            <a:ext cx="24669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79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EA1C00C-CA14-3131-59EF-343969B09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6" y="884579"/>
            <a:ext cx="5657850" cy="9810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F7A6945-E51C-E8CD-80B8-593A87C3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161" y="2187673"/>
            <a:ext cx="5781675" cy="20288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FF0D29F-E2BE-33DD-F051-1FAAA0B4B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48" y="4384796"/>
            <a:ext cx="5676900" cy="20669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77C4F37-5F73-C665-C7D0-CB6BC9452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564" y="254428"/>
            <a:ext cx="24669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834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FFE0155-717D-5E9C-DEC7-8B0BC93D1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2054395"/>
            <a:ext cx="116681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118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E9C873-9650-7DD3-0648-3D7637D2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"/>
            <a:ext cx="8501063" cy="30953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D007D0-964D-D8F5-476B-C0ADAA377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112" y="3189850"/>
            <a:ext cx="89916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99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Discussões</a:t>
            </a:r>
          </a:p>
        </p:txBody>
      </p:sp>
    </p:spTree>
    <p:extLst>
      <p:ext uri="{BB962C8B-B14F-4D97-AF65-F5344CB8AC3E}">
        <p14:creationId xmlns:p14="http://schemas.microsoft.com/office/powerpoint/2010/main" val="1993554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E98CC0-9038-08C7-2AB3-1EA256D98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Demétrio Filho, de Souza Menezes. 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Utilização de métodos de transferência de escala na simulação de recuperação de hidrocarbonetos com aplicação de computação distribuída.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2009. Universidade Federal de Pernambuco, 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Universidade Federal de Pernambuco.</a:t>
            </a:r>
          </a:p>
          <a:p>
            <a:pPr marL="0" indent="0">
              <a:buNone/>
            </a:pPr>
            <a:r>
              <a:rPr lang="en-US" sz="1200" dirty="0"/>
              <a:t>Dong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Cheng. Kang, Tong. 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least squares based diamond scheme for anisotropic diffusion problems on polygonal meshes.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2021. </a:t>
            </a:r>
            <a:r>
              <a:rPr lang="nl-NL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 J Numer Meth Fluids</a:t>
            </a:r>
            <a:r>
              <a:rPr lang="nl-NL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, Vol. 93, No. 11.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0" indent="0">
              <a:buNone/>
            </a:pPr>
            <a:r>
              <a:rPr lang="en-US" sz="1200" dirty="0"/>
              <a:t>Michelsen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Michael L. 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isothermal flash problem. Part I. Stability.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1982. </a:t>
            </a:r>
            <a:r>
              <a:rPr lang="en-US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Fluid Phase Equilibria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, Vol. 9, No. 1 </a:t>
            </a:r>
            <a:endParaRPr lang="pt-BR" sz="1200" b="0" i="1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Santos, José C. A. Carvalho, Darlan K. E. Lyra, Paulo R. M.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Fully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Implicit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Algebraic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Dynamic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Multilevel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Multiscale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Non-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Uniform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Resolution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Two-Phase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Flowin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Highly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Heterogeneous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Porous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2022.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Proceedings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joint XLIII Ibero-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Latin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-American Congress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Computational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Methods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ABMEC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0" indent="0">
              <a:buNone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Santos, José Cícero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Araujo</a:t>
            </a:r>
            <a:r>
              <a:rPr lang="pt-B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Lyra, Paulo Roberto Maciel. Andrade, João Paulo Rodrigues. Souza, Artur Castiel Reis. Lira Filho, Ricardo Jorge Morais. Carvalho, Darlan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Karlo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Elisiário. 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Algebraic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Dynamic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Multilevel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Multiscale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Non-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Uniform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Mesh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Resolution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Adaptive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Algebraic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Multiscale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Solver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Operator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Two-Phase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Flows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Highly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Heterogeneous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Petroleum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Reservoirs</a:t>
            </a:r>
            <a:r>
              <a:rPr lang="pt-B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2022.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Journal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Computational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Physics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Wang, Kun.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Luo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Jia. Wei,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Yizheng</a:t>
            </a:r>
            <a:r>
              <a:rPr lang="pt-B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Wu,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Keliu</a:t>
            </a:r>
            <a:r>
              <a:rPr lang="pt-B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Li, Jing. Chen,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Zhangxin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Artificial neural network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assisted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two-phase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flash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calculations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isothermal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thermal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compositional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simulations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2019.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Fluid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Phase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Equilibria</a:t>
            </a:r>
            <a:r>
              <a:rPr lang="pt-B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Vol. 486.  </a:t>
            </a:r>
            <a:endParaRPr lang="pt-BR" sz="1200" b="0" i="1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200" dirty="0"/>
              <a:t>Zhang</a:t>
            </a:r>
            <a:r>
              <a:rPr lang="pt-B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Xiaoying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Ma</a:t>
            </a:r>
            <a:r>
              <a:rPr lang="pt-B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Funing</a:t>
            </a:r>
            <a:r>
              <a:rPr lang="pt-B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Yin.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Shangxian</a:t>
            </a:r>
            <a:r>
              <a:rPr lang="pt-B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Wallace, Corey D.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Soltanian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Mohamad Reza.  Dai,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Zhenxue</a:t>
            </a:r>
            <a:r>
              <a:rPr lang="pt-B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Ritzi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Robert W.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Ziqi</a:t>
            </a:r>
            <a:r>
              <a:rPr lang="pt-B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Zhan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Chuanjun</a:t>
            </a:r>
            <a:r>
              <a:rPr lang="pt-B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Lü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Xiaoshu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Application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upscaling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methods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fluid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flow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mass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transport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multi-scale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heterogeneous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media: A </a:t>
            </a:r>
            <a:r>
              <a:rPr lang="pt-BR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critical</a:t>
            </a:r>
            <a:r>
              <a:rPr lang="pt-BR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review</a:t>
            </a:r>
            <a:r>
              <a:rPr lang="pt-B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2021. 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Applied Energy</a:t>
            </a:r>
            <a:r>
              <a:rPr lang="pt-B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, Vol. 303.</a:t>
            </a:r>
          </a:p>
          <a:p>
            <a:pPr marL="0" indent="0">
              <a:buNone/>
            </a:pP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835524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Calibri"/>
              </a:rPr>
              <a:t>Upscaling</a:t>
            </a:r>
            <a:endParaRPr lang="pt-BR">
              <a:latin typeface="Times New Roman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err="1">
                <a:latin typeface="Times New Roman"/>
                <a:cs typeface="Times New Roman"/>
              </a:rPr>
              <a:t>Low</a:t>
            </a:r>
            <a:r>
              <a:rPr lang="pt-BR">
                <a:latin typeface="Times New Roman"/>
                <a:cs typeface="Times New Roman"/>
              </a:rPr>
              <a:t> </a:t>
            </a:r>
            <a:r>
              <a:rPr lang="pt-BR" err="1">
                <a:latin typeface="Times New Roman"/>
                <a:cs typeface="Times New Roman"/>
              </a:rPr>
              <a:t>accuracy</a:t>
            </a:r>
            <a:endParaRPr lang="pt-BR">
              <a:latin typeface="Times New Roman"/>
              <a:cs typeface="Times New Roman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B74B59-5078-2C7D-CB6F-1F7C3FAA7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5" y="4056132"/>
            <a:ext cx="9859190" cy="243674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6012F07-DAAC-9B55-989F-7E2B8CE5F833}"/>
              </a:ext>
            </a:extLst>
          </p:cNvPr>
          <p:cNvSpPr txBox="1"/>
          <p:nvPr/>
        </p:nvSpPr>
        <p:spPr>
          <a:xfrm>
            <a:off x="4728598" y="6488668"/>
            <a:ext cx="24540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Demétrio (2009)</a:t>
            </a:r>
          </a:p>
        </p:txBody>
      </p:sp>
    </p:spTree>
    <p:extLst>
      <p:ext uri="{BB962C8B-B14F-4D97-AF65-F5344CB8AC3E}">
        <p14:creationId xmlns:p14="http://schemas.microsoft.com/office/powerpoint/2010/main" val="1598393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9753"/>
            <a:ext cx="10515600" cy="1325563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Calibri"/>
              </a:rPr>
              <a:t>Upscaling</a:t>
            </a:r>
            <a:endParaRPr lang="pt-BR">
              <a:latin typeface="Times New Roman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err="1">
                <a:latin typeface="Times New Roman"/>
                <a:cs typeface="Times New Roman"/>
              </a:rPr>
              <a:t>Low</a:t>
            </a:r>
            <a:r>
              <a:rPr lang="pt-BR">
                <a:latin typeface="Times New Roman"/>
                <a:cs typeface="Times New Roman"/>
              </a:rPr>
              <a:t> </a:t>
            </a:r>
            <a:r>
              <a:rPr lang="pt-BR" err="1">
                <a:latin typeface="Times New Roman"/>
                <a:cs typeface="Times New Roman"/>
              </a:rPr>
              <a:t>accuracy</a:t>
            </a:r>
            <a:endParaRPr lang="pt-BR">
              <a:latin typeface="Times New Roman"/>
              <a:cs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B36B87-1335-2678-46C9-45717A269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415" y="3293781"/>
            <a:ext cx="8277225" cy="31623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FC0A90F-6DD6-9727-2320-28C592F120A1}"/>
              </a:ext>
            </a:extLst>
          </p:cNvPr>
          <p:cNvSpPr txBox="1"/>
          <p:nvPr/>
        </p:nvSpPr>
        <p:spPr>
          <a:xfrm>
            <a:off x="6095999" y="6456081"/>
            <a:ext cx="2796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Zhang et al (2021)</a:t>
            </a:r>
          </a:p>
        </p:txBody>
      </p:sp>
    </p:spTree>
    <p:extLst>
      <p:ext uri="{BB962C8B-B14F-4D97-AF65-F5344CB8AC3E}">
        <p14:creationId xmlns:p14="http://schemas.microsoft.com/office/powerpoint/2010/main" val="206504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CED1240-51DA-61DB-019F-8FD1EF1D7792}"/>
              </a:ext>
            </a:extLst>
          </p:cNvPr>
          <p:cNvSpPr txBox="1"/>
          <p:nvPr/>
        </p:nvSpPr>
        <p:spPr>
          <a:xfrm>
            <a:off x="7467214" y="1620329"/>
            <a:ext cx="12431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Restriction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91BD1C-9F3B-E56B-0B71-C25CD609D8E2}"/>
              </a:ext>
            </a:extLst>
          </p:cNvPr>
          <p:cNvSpPr txBox="1"/>
          <p:nvPr/>
        </p:nvSpPr>
        <p:spPr>
          <a:xfrm>
            <a:off x="10734316" y="1782433"/>
            <a:ext cx="14034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Prolongation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DA2088-5C58-9131-B707-E54AA5E118CE}"/>
              </a:ext>
            </a:extLst>
          </p:cNvPr>
          <p:cNvSpPr txBox="1"/>
          <p:nvPr/>
        </p:nvSpPr>
        <p:spPr>
          <a:xfrm>
            <a:off x="9014783" y="2668619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Multiscale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Calibri"/>
              </a:rPr>
              <a:t>Upscaling</a:t>
            </a:r>
            <a:endParaRPr lang="pt-BR">
              <a:latin typeface="Times New Roman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err="1">
                <a:latin typeface="Times New Roman"/>
                <a:cs typeface="Times New Roman"/>
              </a:rPr>
              <a:t>Low</a:t>
            </a:r>
            <a:r>
              <a:rPr lang="pt-BR">
                <a:latin typeface="Times New Roman"/>
                <a:cs typeface="Times New Roman"/>
              </a:rPr>
              <a:t> </a:t>
            </a:r>
            <a:r>
              <a:rPr lang="pt-BR" err="1">
                <a:latin typeface="Times New Roman"/>
                <a:cs typeface="Times New Roman"/>
              </a:rPr>
              <a:t>accuracy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6694120-7E46-BC68-7C40-8D1E44A5F026}"/>
              </a:ext>
            </a:extLst>
          </p:cNvPr>
          <p:cNvSpPr txBox="1"/>
          <p:nvPr/>
        </p:nvSpPr>
        <p:spPr>
          <a:xfrm>
            <a:off x="7341079" y="3027872"/>
            <a:ext cx="47991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">
                <a:latin typeface="Times New Roman"/>
                <a:cs typeface="Times New Roman"/>
              </a:rPr>
              <a:t>Better accuracy over Upscaling (approximates the fine scale solution)</a:t>
            </a:r>
            <a:endParaRPr lang="pt-BR">
              <a:cs typeface="Calibri" panose="020F0502020204030204"/>
            </a:endParaRPr>
          </a:p>
        </p:txBody>
      </p:sp>
      <p:pic>
        <p:nvPicPr>
          <p:cNvPr id="24" name="Imagem 21" descr="Uma imagem contendo esporte, jogo esportivo&#10;&#10;Descrição gerada com alta confiança">
            <a:extLst>
              <a:ext uri="{FF2B5EF4-FFF2-40B4-BE49-F238E27FC236}">
                <a16:creationId xmlns:a16="http://schemas.microsoft.com/office/drawing/2014/main" id="{79F55FC5-3389-EC6E-A36B-1B86B5F1C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192" y="1252654"/>
            <a:ext cx="2095500" cy="13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7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925FDB-8DAE-3967-A408-BB96B164950B}"/>
              </a:ext>
            </a:extLst>
          </p:cNvPr>
          <p:cNvSpPr txBox="1"/>
          <p:nvPr/>
        </p:nvSpPr>
        <p:spPr>
          <a:xfrm>
            <a:off x="3523399" y="3804653"/>
            <a:ext cx="12245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Restriction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C905C8-CA25-1DC7-0E38-218EE96DB1CA}"/>
              </a:ext>
            </a:extLst>
          </p:cNvPr>
          <p:cNvSpPr txBox="1"/>
          <p:nvPr/>
        </p:nvSpPr>
        <p:spPr>
          <a:xfrm>
            <a:off x="3523399" y="4604753"/>
            <a:ext cx="12245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Restriction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639CA9D-0F7D-2DF4-BA2F-D9EC0BA36DAD}"/>
              </a:ext>
            </a:extLst>
          </p:cNvPr>
          <p:cNvSpPr txBox="1"/>
          <p:nvPr/>
        </p:nvSpPr>
        <p:spPr>
          <a:xfrm>
            <a:off x="7005367" y="3947528"/>
            <a:ext cx="16478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Prolongation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319CC4-2B44-B9B6-9E9C-05A3AECC0840}"/>
              </a:ext>
            </a:extLst>
          </p:cNvPr>
          <p:cNvSpPr txBox="1"/>
          <p:nvPr/>
        </p:nvSpPr>
        <p:spPr>
          <a:xfrm>
            <a:off x="7005367" y="4823827"/>
            <a:ext cx="16478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Prolongation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4F8B2DD-B349-CAB4-3F53-6D45F3441F24}"/>
              </a:ext>
            </a:extLst>
          </p:cNvPr>
          <p:cNvSpPr txBox="1"/>
          <p:nvPr/>
        </p:nvSpPr>
        <p:spPr>
          <a:xfrm>
            <a:off x="5290867" y="5623928"/>
            <a:ext cx="1181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Multilevel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CED1240-51DA-61DB-019F-8FD1EF1D7792}"/>
              </a:ext>
            </a:extLst>
          </p:cNvPr>
          <p:cNvSpPr txBox="1"/>
          <p:nvPr/>
        </p:nvSpPr>
        <p:spPr>
          <a:xfrm>
            <a:off x="7467214" y="1620329"/>
            <a:ext cx="12431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Restriction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91BD1C-9F3B-E56B-0B71-C25CD609D8E2}"/>
              </a:ext>
            </a:extLst>
          </p:cNvPr>
          <p:cNvSpPr txBox="1"/>
          <p:nvPr/>
        </p:nvSpPr>
        <p:spPr>
          <a:xfrm>
            <a:off x="10734316" y="1782433"/>
            <a:ext cx="14034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Prolongation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DA2088-5C58-9131-B707-E54AA5E118CE}"/>
              </a:ext>
            </a:extLst>
          </p:cNvPr>
          <p:cNvSpPr txBox="1"/>
          <p:nvPr/>
        </p:nvSpPr>
        <p:spPr>
          <a:xfrm>
            <a:off x="9014783" y="2668619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Multiscale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Calibri"/>
              </a:rPr>
              <a:t>Upscaling</a:t>
            </a:r>
            <a:endParaRPr lang="pt-BR">
              <a:latin typeface="Times New Roman"/>
              <a:cs typeface="Calibri"/>
            </a:endParaRPr>
          </a:p>
        </p:txBody>
      </p:sp>
      <p:pic>
        <p:nvPicPr>
          <p:cNvPr id="17" name="Imagem 23">
            <a:extLst>
              <a:ext uri="{FF2B5EF4-FFF2-40B4-BE49-F238E27FC236}">
                <a16:creationId xmlns:a16="http://schemas.microsoft.com/office/drawing/2014/main" id="{52DF78B6-EF9E-6438-1597-8FA9A4610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742" y="3338726"/>
            <a:ext cx="2419350" cy="2246482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err="1">
                <a:latin typeface="Times New Roman"/>
                <a:cs typeface="Times New Roman"/>
              </a:rPr>
              <a:t>Low</a:t>
            </a:r>
            <a:r>
              <a:rPr lang="pt-BR">
                <a:latin typeface="Times New Roman"/>
                <a:cs typeface="Times New Roman"/>
              </a:rPr>
              <a:t> </a:t>
            </a:r>
            <a:r>
              <a:rPr lang="pt-BR" err="1">
                <a:latin typeface="Times New Roman"/>
                <a:cs typeface="Times New Roman"/>
              </a:rPr>
              <a:t>accuracy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6694120-7E46-BC68-7C40-8D1E44A5F026}"/>
              </a:ext>
            </a:extLst>
          </p:cNvPr>
          <p:cNvSpPr txBox="1"/>
          <p:nvPr/>
        </p:nvSpPr>
        <p:spPr>
          <a:xfrm>
            <a:off x="7341079" y="3027872"/>
            <a:ext cx="47991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">
                <a:latin typeface="Times New Roman"/>
                <a:cs typeface="Times New Roman"/>
              </a:rPr>
              <a:t>Better accuracy over Upscaling (approximates the fine scale solution)</a:t>
            </a:r>
            <a:endParaRPr lang="pt-BR">
              <a:cs typeface="Calibri" panose="020F0502020204030204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E5D75B6-E202-F39A-01B1-EA323B96B55F}"/>
              </a:ext>
            </a:extLst>
          </p:cNvPr>
          <p:cNvSpPr txBox="1"/>
          <p:nvPr/>
        </p:nvSpPr>
        <p:spPr>
          <a:xfrm>
            <a:off x="4177879" y="6023798"/>
            <a:ext cx="37208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">
                <a:latin typeface="Times New Roman"/>
                <a:cs typeface="Times New Roman"/>
              </a:rPr>
              <a:t>Better accuracy in certain regions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en">
                <a:latin typeface="Times New Roman"/>
                <a:cs typeface="Times New Roman"/>
              </a:rPr>
              <a:t>Allows multiple levels</a:t>
            </a:r>
            <a:endParaRPr lang="en">
              <a:cs typeface="Calibri" panose="020F0502020204030204"/>
            </a:endParaRPr>
          </a:p>
        </p:txBody>
      </p:sp>
      <p:pic>
        <p:nvPicPr>
          <p:cNvPr id="24" name="Imagem 21" descr="Uma imagem contendo esporte, jogo esportivo&#10;&#10;Descrição gerada com alta confiança">
            <a:extLst>
              <a:ext uri="{FF2B5EF4-FFF2-40B4-BE49-F238E27FC236}">
                <a16:creationId xmlns:a16="http://schemas.microsoft.com/office/drawing/2014/main" id="{79F55FC5-3389-EC6E-A36B-1B86B5F1C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3192" y="1252654"/>
            <a:ext cx="2095500" cy="13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764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2493</TotalTime>
  <Words>1019</Words>
  <Application>Microsoft Office PowerPoint</Application>
  <PresentationFormat>Widescreen</PresentationFormat>
  <Paragraphs>176</Paragraphs>
  <Slides>56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Times New Roman</vt:lpstr>
      <vt:lpstr>Tema do Office</vt:lpstr>
      <vt:lpstr>Apresentação EDS II</vt:lpstr>
      <vt:lpstr>Tema do mestrado</vt:lpstr>
      <vt:lpstr>Simulação numérica</vt:lpstr>
      <vt:lpstr>Simulação numérica</vt:lpstr>
      <vt:lpstr>Estratégias de mudança de escala</vt:lpstr>
      <vt:lpstr>Estratégias de mudança de escala</vt:lpstr>
      <vt:lpstr>Estratégias de mudança de escala</vt:lpstr>
      <vt:lpstr>Estratégias de mudança de escala</vt:lpstr>
      <vt:lpstr>Estratégias de mudança de escala</vt:lpstr>
      <vt:lpstr>Método Multiescala/ADM/NU-ADM</vt:lpstr>
      <vt:lpstr>Método Multiescala/ADM/NU-ADM</vt:lpstr>
      <vt:lpstr>Método Multiescala/ADM/NU-ADM</vt:lpstr>
      <vt:lpstr>Apresentação do PowerPoint</vt:lpstr>
      <vt:lpstr>Métodos de aproximação do fluxo</vt:lpstr>
      <vt:lpstr>Métodos de aproximação do fluxo</vt:lpstr>
      <vt:lpstr>Métodos de aproximação do fluxo</vt:lpstr>
      <vt:lpstr>Métodos de aproximação do fluxo</vt:lpstr>
      <vt:lpstr>Modelo composicional</vt:lpstr>
      <vt:lpstr>Modelo composicional</vt:lpstr>
      <vt:lpstr>Modelo composicional</vt:lpstr>
      <vt:lpstr>Modelo composicional</vt:lpstr>
      <vt:lpstr>Modelo composicional</vt:lpstr>
      <vt:lpstr>Modelo composicional</vt:lpstr>
      <vt:lpstr>Papers</vt:lpstr>
      <vt:lpstr>Papers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Alguns resultados</vt:lpstr>
      <vt:lpstr>Papers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Alguns resultados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Discussões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EDS II</dc:title>
  <dc:creator>jp</dc:creator>
  <cp:lastModifiedBy>jp</cp:lastModifiedBy>
  <cp:revision>66</cp:revision>
  <dcterms:created xsi:type="dcterms:W3CDTF">2023-06-20T02:38:21Z</dcterms:created>
  <dcterms:modified xsi:type="dcterms:W3CDTF">2023-06-25T18:18:39Z</dcterms:modified>
</cp:coreProperties>
</file>